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BF95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225-3DFD-464C-B703-62CE6B191D95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6A93-C7BD-492D-BA82-1389D3DCA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225-3DFD-464C-B703-62CE6B191D95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6A93-C7BD-492D-BA82-1389D3DCA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5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225-3DFD-464C-B703-62CE6B191D95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6A93-C7BD-492D-BA82-1389D3DCA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3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225-3DFD-464C-B703-62CE6B191D95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6A93-C7BD-492D-BA82-1389D3DCA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225-3DFD-464C-B703-62CE6B191D95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6A93-C7BD-492D-BA82-1389D3DCA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9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225-3DFD-464C-B703-62CE6B191D95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6A93-C7BD-492D-BA82-1389D3DCA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5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225-3DFD-464C-B703-62CE6B191D95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6A93-C7BD-492D-BA82-1389D3DCA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7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225-3DFD-464C-B703-62CE6B191D95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6A93-C7BD-492D-BA82-1389D3DCA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0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225-3DFD-464C-B703-62CE6B191D95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6A93-C7BD-492D-BA82-1389D3DCA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8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225-3DFD-464C-B703-62CE6B191D95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6A93-C7BD-492D-BA82-1389D3DCA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6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225-3DFD-464C-B703-62CE6B191D95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6A93-C7BD-492D-BA82-1389D3DCA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03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40225-3DFD-464C-B703-62CE6B191D95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96A93-C7BD-492D-BA82-1389D3DCA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4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2250831"/>
            <a:ext cx="10269414" cy="3249637"/>
          </a:xfrm>
          <a:noFill/>
        </p:spPr>
        <p:txBody>
          <a:bodyPr/>
          <a:lstStyle/>
          <a:p>
            <a:r>
              <a:rPr lang="en-US" sz="6000" b="1" kern="10" dirty="0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71842" dir="2700000" algn="ctr" rotWithShape="0">
                    <a:schemeClr val="tx1">
                      <a:alpha val="50000"/>
                    </a:schemeClr>
                  </a:outerShdw>
                </a:effectLst>
                <a:ea typeface="Verdana" panose="020B0604030504040204" pitchFamily="34" charset="0"/>
              </a:rPr>
              <a:t>CHUYÊN ĐỀ</a:t>
            </a:r>
          </a:p>
          <a:p>
            <a:endParaRPr lang="en-US" sz="900" b="1" kern="10" dirty="0" smtClean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71842" dir="2700000" algn="ctr" rotWithShape="0">
                  <a:schemeClr val="tx1">
                    <a:alpha val="50000"/>
                  </a:schemeClr>
                </a:outerShdw>
              </a:effectLst>
              <a:ea typeface="Verdana" panose="020B0604030504040204" pitchFamily="34" charset="0"/>
            </a:endParaRPr>
          </a:p>
          <a:p>
            <a:r>
              <a:rPr lang="en-US" sz="8800" b="1" kern="10" dirty="0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71842" dir="2700000" algn="ctr" rotWithShape="0">
                    <a:schemeClr val="tx1">
                      <a:alpha val="50000"/>
                    </a:schemeClr>
                  </a:outerShdw>
                </a:effectLst>
                <a:ea typeface="Verdana" panose="020B0604030504040204" pitchFamily="34" charset="0"/>
              </a:rPr>
              <a:t>TIẾNG VIỆT TIỂU HỌC</a:t>
            </a:r>
            <a:endParaRPr lang="en-US" sz="8800" b="1" kern="10" dirty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71842" dir="2700000" algn="ctr" rotWithShape="0">
                  <a:schemeClr val="tx1">
                    <a:alpha val="50000"/>
                  </a:schemeClr>
                </a:outerShdw>
              </a:effectLst>
              <a:ea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9655" y="450167"/>
            <a:ext cx="10916530" cy="123795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ỦY BAN NHÂN DÂN QUẬN BÌNH THẠNH</a:t>
            </a:r>
            <a:br>
              <a:rPr lang="en-US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>PHÒNG GIÁO DỤC VÀ ĐÀO TẠO</a:t>
            </a:r>
            <a:endParaRPr lang="en-US" sz="3600" b="1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08430" y="5289452"/>
            <a:ext cx="554267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Bình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Thạnh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ngày</a:t>
            </a:r>
            <a:r>
              <a:rPr lang="en-US" sz="2400" b="1" dirty="0" smtClean="0">
                <a:solidFill>
                  <a:schemeClr val="tx1"/>
                </a:solidFill>
              </a:rPr>
              <a:t> 26 </a:t>
            </a:r>
            <a:r>
              <a:rPr lang="en-US" sz="2400" b="1" dirty="0" err="1" smtClean="0">
                <a:solidFill>
                  <a:schemeClr val="tx1"/>
                </a:solidFill>
              </a:rPr>
              <a:t>tháng</a:t>
            </a:r>
            <a:r>
              <a:rPr lang="en-US" sz="2400" b="1" dirty="0" smtClean="0">
                <a:solidFill>
                  <a:schemeClr val="tx1"/>
                </a:solidFill>
              </a:rPr>
              <a:t> 11 </a:t>
            </a:r>
            <a:r>
              <a:rPr lang="en-US" sz="2400" b="1" dirty="0" err="1" smtClean="0">
                <a:solidFill>
                  <a:schemeClr val="tx1"/>
                </a:solidFill>
              </a:rPr>
              <a:t>năm</a:t>
            </a:r>
            <a:r>
              <a:rPr lang="en-US" sz="2400" b="1" dirty="0" smtClean="0">
                <a:solidFill>
                  <a:schemeClr val="tx1"/>
                </a:solidFill>
              </a:rPr>
              <a:t> 2019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30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3550" y="138304"/>
            <a:ext cx="2560320" cy="393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F0000"/>
                </a:solidFill>
              </a:rPr>
              <a:t>TIẾNG VIỆT TIỂU HỌC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gray">
          <a:xfrm>
            <a:off x="2663870" y="731806"/>
            <a:ext cx="6705600" cy="5810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chemeClr val="bg1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MỤC ĐÍCH – YÊU CẦU</a:t>
            </a:r>
            <a:endParaRPr lang="en-US" alt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5094" y="1780568"/>
            <a:ext cx="11465169" cy="4923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Tx/>
              <a:buChar char="-"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en-US" sz="3200" b="1" dirty="0" err="1" smtClean="0">
                <a:solidFill>
                  <a:schemeClr val="tx1"/>
                </a:solidFill>
              </a:rPr>
              <a:t>Rèn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luyện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kĩ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năng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Nghe</a:t>
            </a:r>
            <a:r>
              <a:rPr lang="en-US" sz="3200" b="1" dirty="0" smtClean="0">
                <a:solidFill>
                  <a:schemeClr val="tx1"/>
                </a:solidFill>
              </a:rPr>
              <a:t> – </a:t>
            </a:r>
            <a:r>
              <a:rPr lang="en-US" sz="3200" b="1" dirty="0" err="1" smtClean="0">
                <a:solidFill>
                  <a:schemeClr val="tx1"/>
                </a:solidFill>
              </a:rPr>
              <a:t>Nói</a:t>
            </a:r>
            <a:r>
              <a:rPr lang="en-US" sz="3200" b="1" dirty="0" smtClean="0">
                <a:solidFill>
                  <a:schemeClr val="tx1"/>
                </a:solidFill>
              </a:rPr>
              <a:t> – </a:t>
            </a:r>
            <a:r>
              <a:rPr lang="en-US" sz="3200" b="1" dirty="0" err="1" smtClean="0">
                <a:solidFill>
                  <a:schemeClr val="tx1"/>
                </a:solidFill>
              </a:rPr>
              <a:t>Đọc</a:t>
            </a:r>
            <a:r>
              <a:rPr lang="en-US" sz="3200" b="1" dirty="0" smtClean="0">
                <a:solidFill>
                  <a:schemeClr val="tx1"/>
                </a:solidFill>
              </a:rPr>
              <a:t> – </a:t>
            </a:r>
            <a:r>
              <a:rPr lang="en-US" sz="3200" b="1" dirty="0" err="1" smtClean="0">
                <a:solidFill>
                  <a:schemeClr val="tx1"/>
                </a:solidFill>
              </a:rPr>
              <a:t>Viết</a:t>
            </a:r>
            <a:r>
              <a:rPr lang="en-US" sz="3200" b="1" dirty="0">
                <a:solidFill>
                  <a:schemeClr val="tx1"/>
                </a:solidFill>
              </a:rPr>
              <a:t>,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tạo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điều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kiện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cho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học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sinh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học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tốt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các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môn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học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khác</a:t>
            </a:r>
            <a:r>
              <a:rPr lang="en-US" sz="3200" b="1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Tx/>
              <a:buChar char="-"/>
            </a:pPr>
            <a:endParaRPr lang="en-US" sz="800" b="1" dirty="0" smtClean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endParaRPr lang="en-US" sz="800" b="1" dirty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en-US" sz="3200" b="1" dirty="0" err="1" smtClean="0">
                <a:solidFill>
                  <a:schemeClr val="tx1"/>
                </a:solidFill>
              </a:rPr>
              <a:t>Trau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dồi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vốn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tiếng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Việt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vốn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văn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học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phát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triển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tư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duy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mở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rộng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sự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hiểu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biết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của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học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sinh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về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cuộc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sống</a:t>
            </a:r>
            <a:r>
              <a:rPr lang="en-US" sz="3200" b="1" dirty="0" smtClean="0">
                <a:solidFill>
                  <a:schemeClr val="tx1"/>
                </a:solidFill>
              </a:rPr>
              <a:t>; </a:t>
            </a:r>
            <a:r>
              <a:rPr lang="en-US" sz="3200" b="1" dirty="0" err="1" smtClean="0">
                <a:solidFill>
                  <a:schemeClr val="tx1"/>
                </a:solidFill>
              </a:rPr>
              <a:t>Hình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thành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phát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triển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một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kĩ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năng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phục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vụ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cho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đời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sống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việc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học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tập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của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bản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thân</a:t>
            </a:r>
            <a:r>
              <a:rPr lang="en-US" sz="3200" b="1" dirty="0" smtClean="0">
                <a:solidFill>
                  <a:schemeClr val="tx1"/>
                </a:solidFill>
              </a:rPr>
              <a:t>; </a:t>
            </a:r>
            <a:r>
              <a:rPr lang="en-US" sz="3200" b="1" dirty="0" err="1" smtClean="0">
                <a:solidFill>
                  <a:schemeClr val="tx1"/>
                </a:solidFill>
              </a:rPr>
              <a:t>Phát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triển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một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thao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tác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tư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duy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cơ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bản</a:t>
            </a:r>
            <a:r>
              <a:rPr lang="en-US" sz="3200" b="1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Tx/>
              <a:buChar char="-"/>
            </a:pPr>
            <a:endParaRPr lang="en-US" sz="800" b="1" dirty="0" smtClean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endParaRPr lang="en-US" sz="800" b="1" dirty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en-US" sz="3200" b="1" dirty="0" err="1" smtClean="0">
                <a:solidFill>
                  <a:schemeClr val="tx1"/>
                </a:solidFill>
              </a:rPr>
              <a:t>Bồi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dưỡng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tư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tưởng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tình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cảm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tâm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hồn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lành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mạnh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trong</a:t>
            </a:r>
            <a:r>
              <a:rPr lang="en-US" sz="3200" b="1" dirty="0" smtClean="0">
                <a:solidFill>
                  <a:schemeClr val="tx1"/>
                </a:solidFill>
              </a:rPr>
              <a:t> sang; </a:t>
            </a:r>
            <a:r>
              <a:rPr lang="en-US" sz="3200" b="1" dirty="0" err="1" smtClean="0">
                <a:solidFill>
                  <a:schemeClr val="tx1"/>
                </a:solidFill>
              </a:rPr>
              <a:t>tình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yêu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cái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đẹp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cái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thiện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thái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độ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ứng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xử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đúng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mực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trong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cuộc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sống</a:t>
            </a:r>
            <a:r>
              <a:rPr lang="en-US" sz="3200" b="1" dirty="0" smtClean="0">
                <a:solidFill>
                  <a:schemeClr val="tx1"/>
                </a:solidFill>
              </a:rPr>
              <a:t>; </a:t>
            </a:r>
            <a:r>
              <a:rPr lang="en-US" sz="3200" b="1" dirty="0" err="1" smtClean="0">
                <a:solidFill>
                  <a:schemeClr val="tx1"/>
                </a:solidFill>
              </a:rPr>
              <a:t>hứng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thú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đọc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sách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yêu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thích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tiếng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Việt</a:t>
            </a:r>
            <a:r>
              <a:rPr lang="en-US" sz="3200" b="1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buFontTx/>
              <a:buChar char="-"/>
            </a:pPr>
            <a:endParaRPr lang="en-US" sz="3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869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3550" y="138304"/>
            <a:ext cx="2560320" cy="393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F0000"/>
                </a:solidFill>
              </a:rPr>
              <a:t>TIẾNG VIỆT TIỂU HỌC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gray">
          <a:xfrm>
            <a:off x="2663870" y="731806"/>
            <a:ext cx="6705600" cy="5810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chemeClr val="bg1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PHƯƠNG PHÁP GIẢNG DẠY</a:t>
            </a:r>
            <a:endParaRPr lang="en-US" alt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4234" y="1631852"/>
            <a:ext cx="11282289" cy="4740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chemeClr val="tx1"/>
                </a:solidFill>
              </a:rPr>
              <a:t>Vận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dụng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linh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hoạt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nhiều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phương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pháp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nhiều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hình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thức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tổ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chức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dạy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nhằm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phát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huy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tính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tích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cực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chủ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động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cá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thể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sinh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là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một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trong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những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đặc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điểm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lớn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nhất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phương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pháp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dạy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học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Tx/>
              <a:buChar char="-"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endParaRPr lang="en-US" sz="400" b="1" dirty="0" smtClean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chemeClr val="tx1"/>
                </a:solidFill>
              </a:rPr>
              <a:t>Kết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hợp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sử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dụng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đúng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lúc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đúng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chỗ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phương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pháp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dạy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việc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sử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dụng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phương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pháp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phải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theo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hướng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tích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cực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hóa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hoạt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động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sinh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Tx/>
              <a:buChar char="-"/>
            </a:pPr>
            <a:endParaRPr lang="en-US" sz="1600" b="1" dirty="0" smtClean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chemeClr val="tx1"/>
                </a:solidFill>
              </a:rPr>
              <a:t>Khi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vận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dụng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từng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phương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pháp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chúng</a:t>
            </a:r>
            <a:r>
              <a:rPr lang="en-US" sz="2800" b="1" dirty="0" smtClean="0">
                <a:solidFill>
                  <a:schemeClr val="tx1"/>
                </a:solidFill>
              </a:rPr>
              <a:t> ta </a:t>
            </a:r>
            <a:r>
              <a:rPr lang="en-US" sz="2800" b="1" dirty="0" err="1" smtClean="0">
                <a:solidFill>
                  <a:schemeClr val="tx1"/>
                </a:solidFill>
              </a:rPr>
              <a:t>phải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chú</a:t>
            </a:r>
            <a:r>
              <a:rPr lang="en-US" sz="2800" b="1" dirty="0" smtClean="0">
                <a:solidFill>
                  <a:schemeClr val="tx1"/>
                </a:solidFill>
              </a:rPr>
              <a:t> ý </a:t>
            </a:r>
            <a:r>
              <a:rPr lang="en-US" sz="2800" b="1" dirty="0" err="1" smtClean="0">
                <a:solidFill>
                  <a:schemeClr val="tx1"/>
                </a:solidFill>
              </a:rPr>
              <a:t>nhiều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hơn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đến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thức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hoạt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động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trò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tiếp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nhận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tri </a:t>
            </a:r>
            <a:r>
              <a:rPr lang="en-US" sz="2800" b="1" dirty="0" err="1" smtClean="0">
                <a:solidFill>
                  <a:schemeClr val="tx1"/>
                </a:solidFill>
              </a:rPr>
              <a:t>thức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tiếng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Việt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hình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thành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phát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triển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kĩ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năng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nghe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nói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đọc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viết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307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3550" y="138304"/>
            <a:ext cx="2560320" cy="393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F0000"/>
                </a:solidFill>
              </a:rPr>
              <a:t>TIẾNG VIỆT TIỂU HỌC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AutoShape 11"/>
          <p:cNvSpPr>
            <a:spLocks noChangeArrowheads="1"/>
          </p:cNvSpPr>
          <p:nvPr/>
        </p:nvSpPr>
        <p:spPr bwMode="gray">
          <a:xfrm>
            <a:off x="2663870" y="731806"/>
            <a:ext cx="6705600" cy="5810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chemeClr val="bg1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MỘT SỐ ĐIỂM LƯU Ý  CHUNG</a:t>
            </a:r>
            <a:endParaRPr lang="en-US" alt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2708" y="1659988"/>
            <a:ext cx="11141612" cy="4937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chemeClr val="tx1"/>
                </a:solidFill>
              </a:rPr>
              <a:t>Trong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giờ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học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để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đảm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bảo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tính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tự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nhiên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ngôn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ngữ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trong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giao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tiếp</a:t>
            </a:r>
            <a:r>
              <a:rPr lang="en-US" sz="2800" b="1" dirty="0" smtClean="0">
                <a:solidFill>
                  <a:schemeClr val="tx1"/>
                </a:solidFill>
              </a:rPr>
              <a:t>, GV </a:t>
            </a:r>
            <a:r>
              <a:rPr lang="en-US" sz="2800" b="1" dirty="0" err="1" smtClean="0">
                <a:solidFill>
                  <a:schemeClr val="tx1"/>
                </a:solidFill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</a:rPr>
              <a:t> HS </a:t>
            </a:r>
            <a:r>
              <a:rPr lang="en-US" sz="2800" b="1" dirty="0" err="1" smtClean="0">
                <a:solidFill>
                  <a:schemeClr val="tx1"/>
                </a:solidFill>
              </a:rPr>
              <a:t>có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thể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nói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theo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phương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ngữ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vùng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miền</a:t>
            </a:r>
            <a:r>
              <a:rPr lang="en-US" sz="2800" b="1" dirty="0" smtClean="0">
                <a:solidFill>
                  <a:schemeClr val="tx1"/>
                </a:solidFill>
              </a:rPr>
              <a:t>. Song, </a:t>
            </a:r>
            <a:r>
              <a:rPr lang="en-US" sz="2800" b="1" dirty="0" err="1" smtClean="0">
                <a:solidFill>
                  <a:schemeClr val="tx1"/>
                </a:solidFill>
              </a:rPr>
              <a:t>khi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mẫu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bài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đọc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tiếng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từ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khó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đọc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sinh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viết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chính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tả</a:t>
            </a:r>
            <a:r>
              <a:rPr lang="en-US" sz="2800" b="1" dirty="0" smtClean="0">
                <a:solidFill>
                  <a:schemeClr val="tx1"/>
                </a:solidFill>
              </a:rPr>
              <a:t>, GV </a:t>
            </a:r>
            <a:r>
              <a:rPr lang="en-US" sz="2800" b="1" dirty="0" err="1" smtClean="0">
                <a:solidFill>
                  <a:schemeClr val="tx1"/>
                </a:solidFill>
              </a:rPr>
              <a:t>cần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hướng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dẫn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phù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hợp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với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âm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vần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đã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được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chữ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quốc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ngữ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ghi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lại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Tx/>
              <a:buChar char="-"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endParaRPr lang="en-US" sz="1200" b="1" dirty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chemeClr val="tx1"/>
                </a:solidFill>
              </a:rPr>
              <a:t>Nhất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thiết</a:t>
            </a:r>
            <a:r>
              <a:rPr lang="en-US" sz="2800" b="1" dirty="0" smtClean="0">
                <a:solidFill>
                  <a:schemeClr val="tx1"/>
                </a:solidFill>
              </a:rPr>
              <a:t> GV </a:t>
            </a:r>
            <a:r>
              <a:rPr lang="en-US" sz="2800" b="1" dirty="0" err="1" smtClean="0">
                <a:solidFill>
                  <a:schemeClr val="tx1"/>
                </a:solidFill>
              </a:rPr>
              <a:t>phải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bài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nhiều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lần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từ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việc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hiểu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đến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việc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diễn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cảm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cảm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thụ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bài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tập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đọc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Dựa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vào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chuẩn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kiến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thức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đối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tượng</a:t>
            </a:r>
            <a:r>
              <a:rPr lang="en-US" sz="2800" b="1" dirty="0" smtClean="0">
                <a:solidFill>
                  <a:schemeClr val="tx1"/>
                </a:solidFill>
              </a:rPr>
              <a:t> HS </a:t>
            </a:r>
            <a:r>
              <a:rPr lang="en-US" sz="2800" b="1" dirty="0" err="1" smtClean="0">
                <a:solidFill>
                  <a:schemeClr val="tx1"/>
                </a:solidFill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lớp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đang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dạy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để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có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được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phương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án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tiến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hành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thích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hợp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718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3" y="1825625"/>
            <a:ext cx="11495315" cy="4705804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n-US" b="1" dirty="0" err="1" smtClean="0"/>
              <a:t>Tạo</a:t>
            </a:r>
            <a:r>
              <a:rPr lang="en-US" b="1" dirty="0" smtClean="0"/>
              <a:t> </a:t>
            </a:r>
            <a:r>
              <a:rPr lang="en-US" b="1" dirty="0" err="1" smtClean="0"/>
              <a:t>điều</a:t>
            </a:r>
            <a:r>
              <a:rPr lang="en-US" b="1" dirty="0" smtClean="0"/>
              <a:t> </a:t>
            </a:r>
            <a:r>
              <a:rPr lang="en-US" b="1" dirty="0" err="1" smtClean="0"/>
              <a:t>kiện</a:t>
            </a:r>
            <a:r>
              <a:rPr lang="en-US" b="1" dirty="0" smtClean="0"/>
              <a:t> </a:t>
            </a:r>
            <a:r>
              <a:rPr lang="en-US" b="1" dirty="0" err="1" smtClean="0"/>
              <a:t>cho</a:t>
            </a:r>
            <a:r>
              <a:rPr lang="en-US" b="1" dirty="0" smtClean="0"/>
              <a:t> </a:t>
            </a:r>
            <a:r>
              <a:rPr lang="en-US" b="1" dirty="0" err="1" smtClean="0"/>
              <a:t>tất</a:t>
            </a:r>
            <a:r>
              <a:rPr lang="en-US" b="1" dirty="0" smtClean="0"/>
              <a:t> </a:t>
            </a:r>
            <a:r>
              <a:rPr lang="en-US" b="1" dirty="0" err="1" smtClean="0"/>
              <a:t>cả</a:t>
            </a:r>
            <a:r>
              <a:rPr lang="en-US" b="1" dirty="0" smtClean="0"/>
              <a:t> HS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lớp</a:t>
            </a:r>
            <a:r>
              <a:rPr lang="en-US" b="1" dirty="0" smtClean="0"/>
              <a:t> </a:t>
            </a:r>
            <a:r>
              <a:rPr lang="en-US" b="1" dirty="0" err="1" smtClean="0"/>
              <a:t>đều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</a:t>
            </a:r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đọc</a:t>
            </a:r>
            <a:r>
              <a:rPr lang="en-US" b="1" dirty="0" smtClean="0"/>
              <a:t>, </a:t>
            </a:r>
            <a:r>
              <a:rPr lang="en-US" b="1" dirty="0" err="1" smtClean="0"/>
              <a:t>đọc</a:t>
            </a:r>
            <a:r>
              <a:rPr lang="en-US" b="1" dirty="0" smtClean="0"/>
              <a:t> </a:t>
            </a:r>
            <a:r>
              <a:rPr lang="en-US" b="1" dirty="0" err="1" smtClean="0"/>
              <a:t>nhiều</a:t>
            </a:r>
            <a:r>
              <a:rPr lang="en-US" b="1" dirty="0" smtClean="0"/>
              <a:t>, </a:t>
            </a:r>
            <a:r>
              <a:rPr lang="en-US" b="1" dirty="0" err="1" smtClean="0"/>
              <a:t>đặc</a:t>
            </a:r>
            <a:r>
              <a:rPr lang="en-US" b="1" dirty="0" smtClean="0"/>
              <a:t> </a:t>
            </a:r>
            <a:r>
              <a:rPr lang="en-US" b="1" dirty="0" err="1" smtClean="0"/>
              <a:t>biệt</a:t>
            </a:r>
            <a:r>
              <a:rPr lang="en-US" b="1" dirty="0" smtClean="0"/>
              <a:t> </a:t>
            </a:r>
            <a:r>
              <a:rPr lang="en-US" b="1" dirty="0" err="1" smtClean="0"/>
              <a:t>chú</a:t>
            </a:r>
            <a:r>
              <a:rPr lang="en-US" b="1" dirty="0" smtClean="0"/>
              <a:t> ý </a:t>
            </a:r>
            <a:r>
              <a:rPr lang="en-US" b="1" dirty="0" err="1" smtClean="0"/>
              <a:t>đến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HS </a:t>
            </a:r>
            <a:r>
              <a:rPr lang="en-US" b="1" dirty="0" err="1" smtClean="0"/>
              <a:t>đọc</a:t>
            </a:r>
            <a:r>
              <a:rPr lang="en-US" b="1" dirty="0" smtClean="0"/>
              <a:t> </a:t>
            </a:r>
            <a:r>
              <a:rPr lang="en-US" b="1" dirty="0" err="1" smtClean="0"/>
              <a:t>kém</a:t>
            </a:r>
            <a:r>
              <a:rPr lang="en-US" b="1" dirty="0" smtClean="0"/>
              <a:t>.</a:t>
            </a:r>
          </a:p>
          <a:p>
            <a:pPr algn="just">
              <a:buFontTx/>
              <a:buChar char="-"/>
            </a:pPr>
            <a:endParaRPr lang="en-US" sz="1200" b="1" dirty="0" smtClean="0"/>
          </a:p>
          <a:p>
            <a:pPr algn="just">
              <a:buFontTx/>
              <a:buChar char="-"/>
            </a:pPr>
            <a:r>
              <a:rPr lang="en-US" b="1" dirty="0" err="1" smtClean="0"/>
              <a:t>Luôn</a:t>
            </a:r>
            <a:r>
              <a:rPr lang="en-US" b="1" dirty="0" smtClean="0"/>
              <a:t> </a:t>
            </a:r>
            <a:r>
              <a:rPr lang="en-US" b="1" dirty="0" err="1" smtClean="0"/>
              <a:t>tạo</a:t>
            </a:r>
            <a:r>
              <a:rPr lang="en-US" b="1" dirty="0" smtClean="0"/>
              <a:t> </a:t>
            </a:r>
            <a:r>
              <a:rPr lang="en-US" b="1" dirty="0" err="1" smtClean="0"/>
              <a:t>niềm</a:t>
            </a:r>
            <a:r>
              <a:rPr lang="en-US" b="1" dirty="0" smtClean="0"/>
              <a:t> tin, </a:t>
            </a:r>
            <a:r>
              <a:rPr lang="en-US" b="1" dirty="0" err="1" smtClean="0"/>
              <a:t>cảm</a:t>
            </a:r>
            <a:r>
              <a:rPr lang="en-US" b="1" dirty="0" smtClean="0"/>
              <a:t> </a:t>
            </a:r>
            <a:r>
              <a:rPr lang="en-US" b="1" dirty="0" err="1" smtClean="0"/>
              <a:t>giác</a:t>
            </a:r>
            <a:r>
              <a:rPr lang="en-US" b="1" dirty="0" smtClean="0"/>
              <a:t> </a:t>
            </a:r>
            <a:r>
              <a:rPr lang="en-US" b="1" dirty="0" err="1" smtClean="0"/>
              <a:t>yên</a:t>
            </a:r>
            <a:r>
              <a:rPr lang="en-US" b="1" dirty="0" smtClean="0"/>
              <a:t> </a:t>
            </a:r>
            <a:r>
              <a:rPr lang="en-US" b="1" dirty="0" err="1" smtClean="0"/>
              <a:t>ổn</a:t>
            </a:r>
            <a:r>
              <a:rPr lang="en-US" b="1" dirty="0" smtClean="0"/>
              <a:t> </a:t>
            </a:r>
            <a:r>
              <a:rPr lang="en-US" b="1" dirty="0" err="1" smtClean="0"/>
              <a:t>đối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HS </a:t>
            </a:r>
            <a:r>
              <a:rPr lang="en-US" b="1" dirty="0" err="1" smtClean="0"/>
              <a:t>để</a:t>
            </a:r>
            <a:r>
              <a:rPr lang="en-US" b="1" dirty="0" smtClean="0"/>
              <a:t> </a:t>
            </a:r>
            <a:r>
              <a:rPr lang="en-US" b="1" dirty="0" err="1" smtClean="0"/>
              <a:t>giúp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 </a:t>
            </a:r>
            <a:r>
              <a:rPr lang="en-US" b="1" dirty="0" err="1" smtClean="0"/>
              <a:t>tự</a:t>
            </a:r>
            <a:r>
              <a:rPr lang="en-US" b="1" dirty="0" smtClean="0"/>
              <a:t> tin, </a:t>
            </a:r>
            <a:r>
              <a:rPr lang="en-US" b="1" dirty="0" err="1" smtClean="0"/>
              <a:t>dạn</a:t>
            </a:r>
            <a:r>
              <a:rPr lang="en-US" b="1" dirty="0" smtClean="0"/>
              <a:t> </a:t>
            </a:r>
            <a:r>
              <a:rPr lang="en-US" b="1" dirty="0" err="1" smtClean="0"/>
              <a:t>dĩ</a:t>
            </a:r>
            <a:r>
              <a:rPr lang="en-US" b="1" dirty="0" smtClean="0"/>
              <a:t> </a:t>
            </a:r>
            <a:r>
              <a:rPr lang="en-US" b="1" dirty="0" err="1" smtClean="0"/>
              <a:t>hơn</a:t>
            </a:r>
            <a:r>
              <a:rPr lang="en-US" b="1" dirty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học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r>
              <a:rPr lang="en-US" b="1" dirty="0" smtClean="0"/>
              <a:t>, </a:t>
            </a:r>
            <a:r>
              <a:rPr lang="en-US" b="1" dirty="0" err="1" smtClean="0"/>
              <a:t>trong</a:t>
            </a:r>
            <a:r>
              <a:rPr lang="en-US" b="1" dirty="0"/>
              <a:t> </a:t>
            </a:r>
            <a:r>
              <a:rPr lang="en-US" b="1" dirty="0" err="1" smtClean="0"/>
              <a:t>giao</a:t>
            </a:r>
            <a:r>
              <a:rPr lang="en-US" b="1" dirty="0" smtClean="0"/>
              <a:t> </a:t>
            </a:r>
            <a:r>
              <a:rPr lang="en-US" b="1" dirty="0" err="1" smtClean="0"/>
              <a:t>tiếp</a:t>
            </a:r>
            <a:r>
              <a:rPr lang="en-US" b="1" dirty="0" smtClean="0"/>
              <a:t>, chia </a:t>
            </a:r>
            <a:r>
              <a:rPr lang="en-US" b="1" dirty="0" err="1" smtClean="0"/>
              <a:t>sẻ</a:t>
            </a:r>
            <a:r>
              <a:rPr lang="en-US" b="1" dirty="0" smtClean="0"/>
              <a:t>.</a:t>
            </a:r>
          </a:p>
          <a:p>
            <a:pPr algn="just">
              <a:buFontTx/>
              <a:buChar char="-"/>
            </a:pPr>
            <a:endParaRPr lang="en-US" sz="1200" b="1" dirty="0" smtClean="0"/>
          </a:p>
          <a:p>
            <a:pPr algn="just">
              <a:buFontTx/>
              <a:buChar char="-"/>
            </a:pPr>
            <a:r>
              <a:rPr lang="en-US" b="1" dirty="0" err="1" smtClean="0"/>
              <a:t>Giúp</a:t>
            </a:r>
            <a:r>
              <a:rPr lang="en-US" b="1" dirty="0" smtClean="0"/>
              <a:t> </a:t>
            </a:r>
            <a:r>
              <a:rPr lang="en-US" b="1" dirty="0" err="1" smtClean="0"/>
              <a:t>trẻ</a:t>
            </a:r>
            <a:r>
              <a:rPr lang="en-US" b="1" dirty="0" smtClean="0"/>
              <a:t> </a:t>
            </a:r>
            <a:r>
              <a:rPr lang="en-US" b="1" dirty="0" err="1" smtClean="0"/>
              <a:t>thấy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: </a:t>
            </a:r>
            <a:r>
              <a:rPr lang="en-US" b="1" dirty="0" err="1" smtClean="0"/>
              <a:t>không</a:t>
            </a:r>
            <a:r>
              <a:rPr lang="en-US" b="1" dirty="0" smtClean="0"/>
              <a:t> </a:t>
            </a:r>
            <a:r>
              <a:rPr lang="en-US" b="1" dirty="0" err="1" smtClean="0"/>
              <a:t>ai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thể</a:t>
            </a:r>
            <a:r>
              <a:rPr lang="en-US" b="1" dirty="0" smtClean="0"/>
              <a:t> </a:t>
            </a:r>
            <a:r>
              <a:rPr lang="en-US" b="1" dirty="0" err="1" smtClean="0"/>
              <a:t>học</a:t>
            </a:r>
            <a:r>
              <a:rPr lang="en-US" b="1" dirty="0" smtClean="0"/>
              <a:t> </a:t>
            </a:r>
            <a:r>
              <a:rPr lang="en-US" b="1" dirty="0" err="1" smtClean="0"/>
              <a:t>thay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, </a:t>
            </a:r>
            <a:r>
              <a:rPr lang="en-US" b="1" dirty="0" err="1" smtClean="0"/>
              <a:t>đưa</a:t>
            </a:r>
            <a:r>
              <a:rPr lang="en-US" b="1" dirty="0" smtClean="0"/>
              <a:t> </a:t>
            </a:r>
            <a:r>
              <a:rPr lang="en-US" b="1" dirty="0" err="1" smtClean="0"/>
              <a:t>kiến</a:t>
            </a:r>
            <a:r>
              <a:rPr lang="en-US" b="1" dirty="0" smtClean="0"/>
              <a:t> </a:t>
            </a:r>
            <a:r>
              <a:rPr lang="en-US" b="1" dirty="0" err="1" smtClean="0"/>
              <a:t>thức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, </a:t>
            </a:r>
            <a:r>
              <a:rPr lang="en-US" b="1" dirty="0" err="1" smtClean="0"/>
              <a:t>mà</a:t>
            </a:r>
            <a:r>
              <a:rPr lang="en-US" b="1" dirty="0" smtClean="0"/>
              <a:t> </a:t>
            </a:r>
            <a:r>
              <a:rPr lang="en-US" b="1" dirty="0" err="1" smtClean="0"/>
              <a:t>chỉ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chính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 </a:t>
            </a:r>
            <a:r>
              <a:rPr lang="en-US" b="1" dirty="0" err="1" smtClean="0"/>
              <a:t>thân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 </a:t>
            </a:r>
            <a:r>
              <a:rPr lang="en-US" b="1" dirty="0" err="1" smtClean="0"/>
              <a:t>làm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</a:t>
            </a:r>
            <a:r>
              <a:rPr lang="en-US" b="1" dirty="0" err="1" smtClean="0"/>
              <a:t>việc</a:t>
            </a:r>
            <a:r>
              <a:rPr lang="en-US" b="1" dirty="0" smtClean="0"/>
              <a:t> </a:t>
            </a:r>
            <a:r>
              <a:rPr lang="en-US" b="1" dirty="0" err="1" smtClean="0"/>
              <a:t>đó</a:t>
            </a:r>
            <a:r>
              <a:rPr lang="en-US" b="1" dirty="0" smtClean="0"/>
              <a:t>.</a:t>
            </a:r>
          </a:p>
          <a:p>
            <a:pPr algn="just">
              <a:buFontTx/>
              <a:buChar char="-"/>
            </a:pPr>
            <a:endParaRPr lang="en-US" sz="1200" b="1" dirty="0" smtClean="0"/>
          </a:p>
          <a:p>
            <a:pPr algn="just">
              <a:buFontTx/>
              <a:buChar char="-"/>
            </a:pPr>
            <a:r>
              <a:rPr lang="en-US" b="1" dirty="0" err="1" smtClean="0"/>
              <a:t>Sau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tiết</a:t>
            </a:r>
            <a:r>
              <a:rPr lang="en-US" b="1" dirty="0" smtClean="0"/>
              <a:t> </a:t>
            </a:r>
            <a:r>
              <a:rPr lang="en-US" b="1" dirty="0" err="1" smtClean="0"/>
              <a:t>học</a:t>
            </a:r>
            <a:r>
              <a:rPr lang="en-US" b="1" dirty="0" smtClean="0"/>
              <a:t>, GV </a:t>
            </a:r>
            <a:r>
              <a:rPr lang="en-US" b="1" dirty="0" err="1" smtClean="0"/>
              <a:t>phải</a:t>
            </a:r>
            <a:r>
              <a:rPr lang="en-US" b="1" dirty="0" smtClean="0"/>
              <a:t> </a:t>
            </a:r>
            <a:r>
              <a:rPr lang="en-US" b="1" dirty="0" err="1" smtClean="0"/>
              <a:t>giúp</a:t>
            </a:r>
            <a:r>
              <a:rPr lang="en-US" b="1" dirty="0" smtClean="0"/>
              <a:t> HS </a:t>
            </a:r>
            <a:r>
              <a:rPr lang="en-US" b="1" dirty="0" err="1" smtClean="0"/>
              <a:t>đạt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</a:t>
            </a:r>
            <a:r>
              <a:rPr lang="en-US" b="1" dirty="0" err="1" smtClean="0"/>
              <a:t>chuẩn</a:t>
            </a:r>
            <a:r>
              <a:rPr lang="en-US" b="1" dirty="0" smtClean="0"/>
              <a:t> </a:t>
            </a:r>
            <a:r>
              <a:rPr lang="en-US" b="1" dirty="0" err="1" smtClean="0"/>
              <a:t>kiến</a:t>
            </a:r>
            <a:r>
              <a:rPr lang="en-US" b="1" dirty="0" smtClean="0"/>
              <a:t> </a:t>
            </a:r>
            <a:r>
              <a:rPr lang="en-US" b="1" dirty="0" err="1" smtClean="0"/>
              <a:t>thức</a:t>
            </a:r>
            <a:r>
              <a:rPr lang="en-US" b="1" dirty="0" smtClean="0"/>
              <a:t> </a:t>
            </a:r>
            <a:r>
              <a:rPr lang="en-US" b="1" dirty="0" err="1" smtClean="0"/>
              <a:t>kĩ</a:t>
            </a:r>
            <a:r>
              <a:rPr lang="en-US" b="1" dirty="0" smtClean="0"/>
              <a:t> </a:t>
            </a:r>
            <a:r>
              <a:rPr lang="en-US" b="1" dirty="0" err="1" smtClean="0"/>
              <a:t>năng</a:t>
            </a:r>
            <a:r>
              <a:rPr lang="en-US" b="1" dirty="0" smtClean="0"/>
              <a:t> </a:t>
            </a:r>
            <a:r>
              <a:rPr lang="en-US" b="1" dirty="0" err="1" smtClean="0"/>
              <a:t>cơ</a:t>
            </a:r>
            <a:r>
              <a:rPr lang="en-US" b="1" dirty="0" smtClean="0"/>
              <a:t> </a:t>
            </a:r>
            <a:r>
              <a:rPr lang="en-US" b="1" dirty="0" err="1" smtClean="0"/>
              <a:t>bản</a:t>
            </a:r>
            <a:r>
              <a:rPr lang="en-US" b="1" dirty="0" smtClean="0"/>
              <a:t>, </a:t>
            </a:r>
            <a:r>
              <a:rPr lang="en-US" b="1" dirty="0" err="1" smtClean="0"/>
              <a:t>đạt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</a:t>
            </a:r>
            <a:r>
              <a:rPr lang="en-US" b="1" dirty="0" err="1" smtClean="0"/>
              <a:t>mục</a:t>
            </a:r>
            <a:r>
              <a:rPr lang="en-US" b="1" dirty="0" smtClean="0"/>
              <a:t> </a:t>
            </a:r>
            <a:r>
              <a:rPr lang="en-US" b="1" dirty="0" err="1" smtClean="0"/>
              <a:t>tiêu</a:t>
            </a:r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</a:t>
            </a:r>
            <a:r>
              <a:rPr lang="en-US" b="1" dirty="0" err="1" smtClean="0"/>
              <a:t>học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3550" y="138304"/>
            <a:ext cx="2560320" cy="393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F0000"/>
                </a:solidFill>
              </a:rPr>
              <a:t>TIẾNG VIỆT TIỂU HỌC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gray">
          <a:xfrm>
            <a:off x="2663870" y="731806"/>
            <a:ext cx="6705600" cy="5810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chemeClr val="bg1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MỘT SỐ ĐIỂM LƯU Ý  CHUNG</a:t>
            </a:r>
            <a:endParaRPr lang="en-US" alt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7647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3550" y="138304"/>
            <a:ext cx="2560320" cy="393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F0000"/>
                </a:solidFill>
              </a:rPr>
              <a:t>TIẾNG VIỆT TIỂU HỌC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5132" y="1190786"/>
            <a:ext cx="11834948" cy="517064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CẢM ƠN THẦY CÔ !</a:t>
            </a:r>
          </a:p>
          <a:p>
            <a:pPr algn="ctr"/>
            <a:endParaRPr lang="en-US" sz="66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KÍNH CHÚC THẦY CÔ LUÔN VUI KHỎE ! </a:t>
            </a:r>
            <a:endParaRPr lang="en-US" sz="8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0972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354" y="253218"/>
            <a:ext cx="3165232" cy="49237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TIẾNG VIỆT TIỂU HỌC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5760" y="2214401"/>
            <a:ext cx="11376074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DẠY HỌC</a:t>
            </a:r>
          </a:p>
          <a:p>
            <a:pPr algn="ctr"/>
            <a:r>
              <a:rPr lang="en-US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VĂN MIÊU TẢ LỚP 4 - 5</a:t>
            </a:r>
            <a:endParaRPr lang="en-US" sz="8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018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354" y="195056"/>
            <a:ext cx="2560320" cy="393896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TIẾNG VIỆT TIỂU HỌC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8640" y="1012874"/>
            <a:ext cx="11310425" cy="5500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45"/>
          <p:cNvSpPr>
            <a:spLocks noChangeArrowheads="1"/>
          </p:cNvSpPr>
          <p:nvPr/>
        </p:nvSpPr>
        <p:spPr bwMode="gray">
          <a:xfrm>
            <a:off x="1056842" y="817552"/>
            <a:ext cx="2971800" cy="4963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bg1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Khái</a:t>
            </a:r>
            <a:r>
              <a:rPr lang="en-US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niệm</a:t>
            </a:r>
            <a:r>
              <a:rPr lang="en-US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miêu</a:t>
            </a:r>
            <a:r>
              <a:rPr lang="en-US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tả</a:t>
            </a:r>
            <a:endParaRPr lang="en-US" alt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548640" y="1334527"/>
            <a:ext cx="4017498" cy="5224463"/>
            <a:chOff x="1200" y="645"/>
            <a:chExt cx="1920" cy="3291"/>
          </a:xfrm>
        </p:grpSpPr>
        <p:sp>
          <p:nvSpPr>
            <p:cNvPr id="8" name="AutoShape 30"/>
            <p:cNvSpPr>
              <a:spLocks noChangeArrowheads="1"/>
            </p:cNvSpPr>
            <p:nvPr/>
          </p:nvSpPr>
          <p:spPr bwMode="gray">
            <a:xfrm>
              <a:off x="1200" y="3318"/>
              <a:ext cx="1920" cy="61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50000">
                  <a:srgbClr val="E9F7FF"/>
                </a:gs>
                <a:gs pos="100000">
                  <a:srgbClr val="CCECFF"/>
                </a:gs>
              </a:gsLst>
              <a:lin ang="2700000" scaled="1"/>
            </a:gradFill>
            <a:ln w="38100">
              <a:solidFill>
                <a:srgbClr val="3366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200" b="1" dirty="0">
                  <a:solidFill>
                    <a:srgbClr val="CC6600"/>
                  </a:solidFill>
                  <a:sym typeface="Wingdings" panose="05000000000000000000" pitchFamily="2" charset="2"/>
                </a:rPr>
                <a:t> </a:t>
              </a:r>
              <a:r>
                <a:rPr lang="en-US" altLang="en-US" sz="2200" b="1" dirty="0">
                  <a:sym typeface="Wingdings" panose="05000000000000000000" pitchFamily="2" charset="2"/>
                </a:rPr>
                <a:t>rung </a:t>
              </a:r>
              <a:r>
                <a:rPr lang="en-US" altLang="en-US" sz="2200" b="1" dirty="0" err="1">
                  <a:sym typeface="Wingdings" panose="05000000000000000000" pitchFamily="2" charset="2"/>
                </a:rPr>
                <a:t>cảm</a:t>
              </a:r>
              <a:r>
                <a:rPr lang="en-US" altLang="en-US" sz="2200" b="1" dirty="0">
                  <a:sym typeface="Wingdings" panose="05000000000000000000" pitchFamily="2" charset="2"/>
                </a:rPr>
                <a:t> </a:t>
              </a:r>
            </a:p>
            <a:p>
              <a:pPr algn="ctr" eaLnBrk="1" hangingPunct="1"/>
              <a:r>
                <a:rPr lang="en-US" altLang="en-US" sz="2200" b="1" dirty="0" err="1">
                  <a:sym typeface="Wingdings" panose="05000000000000000000" pitchFamily="2" charset="2"/>
                </a:rPr>
                <a:t>thông</a:t>
              </a:r>
              <a:r>
                <a:rPr lang="en-US" altLang="en-US" sz="2200" b="1" dirty="0">
                  <a:sym typeface="Wingdings" panose="05000000000000000000" pitchFamily="2" charset="2"/>
                </a:rPr>
                <a:t> qua </a:t>
              </a:r>
              <a:r>
                <a:rPr lang="en-US" altLang="en-US" sz="2200" b="1" dirty="0" err="1">
                  <a:sym typeface="Wingdings" panose="05000000000000000000" pitchFamily="2" charset="2"/>
                </a:rPr>
                <a:t>giác</a:t>
              </a:r>
              <a:r>
                <a:rPr lang="en-US" altLang="en-US" sz="2200" b="1" dirty="0">
                  <a:sym typeface="Wingdings" panose="05000000000000000000" pitchFamily="2" charset="2"/>
                </a:rPr>
                <a:t> </a:t>
              </a:r>
              <a:r>
                <a:rPr lang="en-US" altLang="en-US" sz="2200" b="1" dirty="0" err="1">
                  <a:sym typeface="Wingdings" panose="05000000000000000000" pitchFamily="2" charset="2"/>
                </a:rPr>
                <a:t>quan</a:t>
              </a:r>
              <a:endParaRPr lang="en-US" altLang="en-US" sz="2200" b="1" dirty="0"/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gray">
            <a:xfrm>
              <a:off x="1200" y="1021"/>
              <a:ext cx="1920" cy="61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50000">
                  <a:srgbClr val="E9F7FF"/>
                </a:gs>
                <a:gs pos="100000">
                  <a:srgbClr val="CCECFF"/>
                </a:gs>
              </a:gsLst>
              <a:lin ang="2700000" scaled="1"/>
            </a:gradFill>
            <a:ln w="38100">
              <a:solidFill>
                <a:srgbClr val="3366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200" b="1" dirty="0" err="1"/>
                <a:t>Ngôn</a:t>
              </a:r>
              <a:r>
                <a:rPr lang="en-US" altLang="en-US" sz="2200" b="1" dirty="0"/>
                <a:t> </a:t>
              </a:r>
              <a:r>
                <a:rPr lang="en-US" altLang="en-US" sz="2200" b="1" dirty="0" err="1"/>
                <a:t>ngữ</a:t>
              </a:r>
              <a:r>
                <a:rPr lang="en-US" altLang="en-US" sz="2200" b="1" dirty="0"/>
                <a:t> </a:t>
              </a:r>
              <a:r>
                <a:rPr lang="en-US" altLang="en-US" sz="2200" b="1" dirty="0" err="1"/>
                <a:t>có</a:t>
              </a:r>
              <a:r>
                <a:rPr lang="en-US" altLang="en-US" sz="2200" b="1" dirty="0"/>
                <a:t> </a:t>
              </a:r>
            </a:p>
            <a:p>
              <a:pPr algn="ctr"/>
              <a:r>
                <a:rPr lang="en-US" altLang="en-US" sz="2200" b="1" dirty="0" err="1"/>
                <a:t>tính</a:t>
              </a:r>
              <a:r>
                <a:rPr lang="en-US" altLang="en-US" sz="2200" b="1" dirty="0"/>
                <a:t> </a:t>
              </a:r>
              <a:r>
                <a:rPr lang="en-US" altLang="en-US" sz="2200" b="1" dirty="0" err="1"/>
                <a:t>nghệ</a:t>
              </a:r>
              <a:r>
                <a:rPr lang="en-US" altLang="en-US" sz="2200" b="1" dirty="0"/>
                <a:t> </a:t>
              </a:r>
              <a:r>
                <a:rPr lang="en-US" altLang="en-US" sz="2200" b="1" dirty="0" err="1"/>
                <a:t>thuật</a:t>
              </a:r>
              <a:endParaRPr lang="en-US" altLang="en-US" sz="2200" b="1" dirty="0"/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gray">
            <a:xfrm>
              <a:off x="1200" y="1787"/>
              <a:ext cx="1920" cy="61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50000">
                  <a:srgbClr val="E9F7FF"/>
                </a:gs>
                <a:gs pos="100000">
                  <a:srgbClr val="CCECFF"/>
                </a:gs>
              </a:gsLst>
              <a:lin ang="2700000" scaled="1"/>
            </a:gradFill>
            <a:ln w="38100">
              <a:solidFill>
                <a:srgbClr val="3366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200" b="1" dirty="0"/>
                <a:t>Sao, </a:t>
              </a:r>
              <a:r>
                <a:rPr lang="en-US" altLang="en-US" sz="2200" b="1" dirty="0" err="1"/>
                <a:t>chụp</a:t>
              </a:r>
              <a:r>
                <a:rPr lang="en-US" altLang="en-US" sz="2200" b="1" dirty="0"/>
                <a:t> </a:t>
              </a:r>
              <a:r>
                <a:rPr lang="en-US" altLang="en-US" sz="2200" b="1" dirty="0" err="1"/>
                <a:t>đối</a:t>
              </a:r>
              <a:r>
                <a:rPr lang="en-US" altLang="en-US" sz="2200" b="1" dirty="0"/>
                <a:t> </a:t>
              </a:r>
              <a:r>
                <a:rPr lang="en-US" altLang="en-US" sz="2200" b="1" dirty="0" err="1"/>
                <a:t>tượng</a:t>
              </a:r>
              <a:endParaRPr lang="en-US" altLang="en-US" sz="2200" b="1" dirty="0"/>
            </a:p>
            <a:p>
              <a:pPr algn="ctr"/>
              <a:r>
                <a:rPr lang="en-US" altLang="en-US" sz="2200" b="1" dirty="0" err="1"/>
                <a:t>Đặc</a:t>
              </a:r>
              <a:r>
                <a:rPr lang="en-US" altLang="en-US" sz="2200" b="1" dirty="0"/>
                <a:t> </a:t>
              </a:r>
              <a:r>
                <a:rPr lang="en-US" altLang="en-US" sz="2200" b="1" dirty="0" err="1"/>
                <a:t>điểm</a:t>
              </a:r>
              <a:r>
                <a:rPr lang="en-US" altLang="en-US" sz="2200" b="1" dirty="0"/>
                <a:t> </a:t>
              </a:r>
              <a:r>
                <a:rPr lang="en-US" altLang="en-US" sz="2200" b="1" dirty="0" err="1"/>
                <a:t>nổi</a:t>
              </a:r>
              <a:r>
                <a:rPr lang="en-US" altLang="en-US" sz="2200" b="1" dirty="0"/>
                <a:t> </a:t>
              </a:r>
              <a:r>
                <a:rPr lang="en-US" altLang="en-US" sz="2200" b="1" dirty="0" err="1"/>
                <a:t>bật</a:t>
              </a:r>
              <a:endParaRPr lang="en-US" altLang="en-US" sz="2200" b="1" dirty="0"/>
            </a:p>
          </p:txBody>
        </p:sp>
        <p:sp>
          <p:nvSpPr>
            <p:cNvPr id="11" name="AutoShape 13"/>
            <p:cNvSpPr>
              <a:spLocks noChangeArrowheads="1"/>
            </p:cNvSpPr>
            <p:nvPr/>
          </p:nvSpPr>
          <p:spPr bwMode="gray">
            <a:xfrm>
              <a:off x="1200" y="2553"/>
              <a:ext cx="1920" cy="61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ECFF"/>
                </a:gs>
                <a:gs pos="50000">
                  <a:srgbClr val="E9F7FF"/>
                </a:gs>
                <a:gs pos="100000">
                  <a:srgbClr val="CCECFF"/>
                </a:gs>
              </a:gsLst>
              <a:lin ang="2700000" scaled="1"/>
            </a:gradFill>
            <a:ln w="38100">
              <a:solidFill>
                <a:srgbClr val="3366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200" b="1" dirty="0" err="1"/>
                <a:t>Bên</a:t>
              </a:r>
              <a:r>
                <a:rPr lang="en-US" altLang="en-US" sz="2200" b="1" dirty="0"/>
                <a:t> </a:t>
              </a:r>
              <a:r>
                <a:rPr lang="en-US" altLang="en-US" sz="2200" b="1" dirty="0" err="1"/>
                <a:t>ngoài</a:t>
              </a:r>
              <a:r>
                <a:rPr lang="en-US" altLang="en-US" sz="2200" b="1" dirty="0"/>
                <a:t>, </a:t>
              </a:r>
              <a:r>
                <a:rPr lang="en-US" altLang="en-US" sz="2200" b="1" dirty="0" err="1"/>
                <a:t>bên</a:t>
              </a:r>
              <a:r>
                <a:rPr lang="en-US" altLang="en-US" sz="2200" b="1" dirty="0"/>
                <a:t> </a:t>
              </a:r>
              <a:r>
                <a:rPr lang="en-US" altLang="en-US" sz="2200" b="1" dirty="0" err="1"/>
                <a:t>trong</a:t>
              </a:r>
              <a:endParaRPr lang="en-US" altLang="en-US" sz="2200" b="1" dirty="0"/>
            </a:p>
          </p:txBody>
        </p:sp>
        <p:sp>
          <p:nvSpPr>
            <p:cNvPr id="12" name="AutoShape 14"/>
            <p:cNvSpPr>
              <a:spLocks noChangeArrowheads="1"/>
            </p:cNvSpPr>
            <p:nvPr/>
          </p:nvSpPr>
          <p:spPr bwMode="gray">
            <a:xfrm>
              <a:off x="1954" y="1643"/>
              <a:ext cx="412" cy="219"/>
            </a:xfrm>
            <a:prstGeom prst="downArrow">
              <a:avLst>
                <a:gd name="adj1" fmla="val 38889"/>
                <a:gd name="adj2" fmla="val 50519"/>
              </a:avLst>
            </a:prstGeom>
            <a:gradFill rotWithShape="1">
              <a:gsLst>
                <a:gs pos="0">
                  <a:srgbClr val="004776"/>
                </a:gs>
                <a:gs pos="100000">
                  <a:srgbClr val="0099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AutoShape 15"/>
            <p:cNvSpPr>
              <a:spLocks noChangeArrowheads="1"/>
            </p:cNvSpPr>
            <p:nvPr/>
          </p:nvSpPr>
          <p:spPr bwMode="gray">
            <a:xfrm>
              <a:off x="1954" y="2409"/>
              <a:ext cx="412" cy="219"/>
            </a:xfrm>
            <a:prstGeom prst="downArrow">
              <a:avLst>
                <a:gd name="adj1" fmla="val 38889"/>
                <a:gd name="adj2" fmla="val 50519"/>
              </a:avLst>
            </a:prstGeom>
            <a:gradFill rotWithShape="1">
              <a:gsLst>
                <a:gs pos="0">
                  <a:srgbClr val="004776"/>
                </a:gs>
                <a:gs pos="100000">
                  <a:srgbClr val="0099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" name="AutoShape 29"/>
            <p:cNvSpPr>
              <a:spLocks noChangeArrowheads="1"/>
            </p:cNvSpPr>
            <p:nvPr/>
          </p:nvSpPr>
          <p:spPr bwMode="gray">
            <a:xfrm>
              <a:off x="1954" y="3168"/>
              <a:ext cx="412" cy="219"/>
            </a:xfrm>
            <a:prstGeom prst="downArrow">
              <a:avLst>
                <a:gd name="adj1" fmla="val 38889"/>
                <a:gd name="adj2" fmla="val 50519"/>
              </a:avLst>
            </a:prstGeom>
            <a:gradFill rotWithShape="1">
              <a:gsLst>
                <a:gs pos="0">
                  <a:srgbClr val="004776"/>
                </a:gs>
                <a:gs pos="100000">
                  <a:srgbClr val="0099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" name="AutoShape 49"/>
            <p:cNvSpPr>
              <a:spLocks noChangeArrowheads="1"/>
            </p:cNvSpPr>
            <p:nvPr/>
          </p:nvSpPr>
          <p:spPr bwMode="gray">
            <a:xfrm>
              <a:off x="1971" y="645"/>
              <a:ext cx="364" cy="459"/>
            </a:xfrm>
            <a:prstGeom prst="downArrow">
              <a:avLst>
                <a:gd name="adj1" fmla="val 34611"/>
                <a:gd name="adj2" fmla="val 36814"/>
              </a:avLst>
            </a:prstGeom>
            <a:gradFill rotWithShape="1">
              <a:gsLst>
                <a:gs pos="0">
                  <a:srgbClr val="004776"/>
                </a:gs>
                <a:gs pos="100000">
                  <a:srgbClr val="0099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5" name="AutoShape 44"/>
          <p:cNvSpPr>
            <a:spLocks noChangeArrowheads="1"/>
          </p:cNvSpPr>
          <p:nvPr/>
        </p:nvSpPr>
        <p:spPr bwMode="gray">
          <a:xfrm>
            <a:off x="8321051" y="853877"/>
            <a:ext cx="3024553" cy="554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bg1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Đặc</a:t>
            </a:r>
            <a:r>
              <a:rPr lang="en-US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điểm</a:t>
            </a:r>
            <a:endParaRPr lang="en-US" alt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8" name="Group 52"/>
          <p:cNvGrpSpPr>
            <a:grpSpLocks/>
          </p:cNvGrpSpPr>
          <p:nvPr/>
        </p:nvGrpSpPr>
        <p:grpSpPr bwMode="auto">
          <a:xfrm>
            <a:off x="8238977" y="1441499"/>
            <a:ext cx="3212124" cy="4484221"/>
            <a:chOff x="3552" y="645"/>
            <a:chExt cx="1920" cy="2526"/>
          </a:xfrm>
        </p:grpSpPr>
        <p:sp>
          <p:nvSpPr>
            <p:cNvPr id="29" name="AutoShape 20"/>
            <p:cNvSpPr>
              <a:spLocks noChangeArrowheads="1"/>
            </p:cNvSpPr>
            <p:nvPr/>
          </p:nvSpPr>
          <p:spPr bwMode="gray">
            <a:xfrm>
              <a:off x="3552" y="1021"/>
              <a:ext cx="1920" cy="61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/>
                </a:gs>
                <a:gs pos="50000">
                  <a:srgbClr val="ECFFFF"/>
                </a:gs>
                <a:gs pos="100000">
                  <a:srgbClr val="CCFFFF"/>
                </a:gs>
              </a:gsLst>
              <a:lin ang="2700000" scaled="1"/>
            </a:gra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200" b="1" dirty="0"/>
                <a:t>HÌNH ẢNH</a:t>
              </a:r>
            </a:p>
          </p:txBody>
        </p:sp>
        <p:sp>
          <p:nvSpPr>
            <p:cNvPr id="30" name="AutoShape 24"/>
            <p:cNvSpPr>
              <a:spLocks noChangeArrowheads="1"/>
            </p:cNvSpPr>
            <p:nvPr/>
          </p:nvSpPr>
          <p:spPr bwMode="gray">
            <a:xfrm>
              <a:off x="3552" y="1787"/>
              <a:ext cx="1920" cy="61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/>
                </a:gs>
                <a:gs pos="50000">
                  <a:srgbClr val="ECFFFF"/>
                </a:gs>
                <a:gs pos="100000">
                  <a:srgbClr val="CCFFFF"/>
                </a:gs>
              </a:gsLst>
              <a:lin ang="2700000" scaled="1"/>
            </a:gra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200" b="1" dirty="0" err="1"/>
                <a:t>n</a:t>
              </a:r>
              <a:r>
                <a:rPr lang="en-US" altLang="en-US" sz="2200" b="1" dirty="0" err="1" smtClean="0"/>
                <a:t>hư</a:t>
              </a:r>
              <a:r>
                <a:rPr lang="en-US" altLang="en-US" sz="2200" b="1" dirty="0" smtClean="0"/>
                <a:t> </a:t>
              </a:r>
              <a:r>
                <a:rPr lang="en-US" altLang="en-US" sz="2200" b="1" dirty="0" err="1"/>
                <a:t>thế</a:t>
              </a:r>
              <a:r>
                <a:rPr lang="en-US" altLang="en-US" sz="2200" b="1" dirty="0"/>
                <a:t> </a:t>
              </a:r>
              <a:r>
                <a:rPr lang="en-US" altLang="en-US" sz="2200" b="1" dirty="0" err="1"/>
                <a:t>nào</a:t>
              </a:r>
              <a:r>
                <a:rPr lang="en-US" altLang="en-US" sz="2200" b="1" dirty="0"/>
                <a:t> ?</a:t>
              </a:r>
            </a:p>
          </p:txBody>
        </p:sp>
        <p:sp>
          <p:nvSpPr>
            <p:cNvPr id="31" name="AutoShape 25"/>
            <p:cNvSpPr>
              <a:spLocks noChangeArrowheads="1"/>
            </p:cNvSpPr>
            <p:nvPr/>
          </p:nvSpPr>
          <p:spPr bwMode="gray">
            <a:xfrm>
              <a:off x="3552" y="2553"/>
              <a:ext cx="1920" cy="61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/>
                </a:gs>
                <a:gs pos="50000">
                  <a:srgbClr val="ECFFFF"/>
                </a:gs>
                <a:gs pos="100000">
                  <a:srgbClr val="CCFFFF"/>
                </a:gs>
              </a:gsLst>
              <a:lin ang="2700000" scaled="1"/>
            </a:gradFill>
            <a:ln w="38100">
              <a:solidFill>
                <a:srgbClr val="0099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200" b="1" dirty="0" err="1" smtClean="0"/>
                <a:t>ra</a:t>
              </a:r>
              <a:r>
                <a:rPr lang="en-US" altLang="en-US" sz="2200" b="1" dirty="0" smtClean="0"/>
                <a:t> </a:t>
              </a:r>
              <a:r>
                <a:rPr lang="en-US" altLang="en-US" sz="2200" b="1" dirty="0" err="1"/>
                <a:t>làm</a:t>
              </a:r>
              <a:r>
                <a:rPr lang="en-US" altLang="en-US" sz="2200" b="1" dirty="0"/>
                <a:t> </a:t>
              </a:r>
              <a:r>
                <a:rPr lang="en-US" altLang="en-US" sz="2200" b="1" dirty="0" err="1"/>
                <a:t>sao</a:t>
              </a:r>
              <a:r>
                <a:rPr lang="en-US" altLang="en-US" sz="2200" b="1" dirty="0"/>
                <a:t> ?</a:t>
              </a:r>
            </a:p>
          </p:txBody>
        </p:sp>
        <p:sp>
          <p:nvSpPr>
            <p:cNvPr id="32" name="AutoShape 26"/>
            <p:cNvSpPr>
              <a:spLocks noChangeArrowheads="1"/>
            </p:cNvSpPr>
            <p:nvPr/>
          </p:nvSpPr>
          <p:spPr bwMode="gray">
            <a:xfrm>
              <a:off x="4306" y="1643"/>
              <a:ext cx="412" cy="219"/>
            </a:xfrm>
            <a:prstGeom prst="downArrow">
              <a:avLst>
                <a:gd name="adj1" fmla="val 38889"/>
                <a:gd name="adj2" fmla="val 50519"/>
              </a:avLst>
            </a:prstGeom>
            <a:gradFill rotWithShape="1">
              <a:gsLst>
                <a:gs pos="0">
                  <a:srgbClr val="00475E"/>
                </a:gs>
                <a:gs pos="100000">
                  <a:srgbClr val="0099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" name="AutoShape 27"/>
            <p:cNvSpPr>
              <a:spLocks noChangeArrowheads="1"/>
            </p:cNvSpPr>
            <p:nvPr/>
          </p:nvSpPr>
          <p:spPr bwMode="gray">
            <a:xfrm>
              <a:off x="4306" y="2409"/>
              <a:ext cx="412" cy="219"/>
            </a:xfrm>
            <a:prstGeom prst="downArrow">
              <a:avLst>
                <a:gd name="adj1" fmla="val 38889"/>
                <a:gd name="adj2" fmla="val 50519"/>
              </a:avLst>
            </a:prstGeom>
            <a:gradFill rotWithShape="1">
              <a:gsLst>
                <a:gs pos="0">
                  <a:srgbClr val="00475E"/>
                </a:gs>
                <a:gs pos="100000">
                  <a:srgbClr val="0099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" name="AutoShape 50"/>
            <p:cNvSpPr>
              <a:spLocks noChangeArrowheads="1"/>
            </p:cNvSpPr>
            <p:nvPr/>
          </p:nvSpPr>
          <p:spPr bwMode="gray">
            <a:xfrm>
              <a:off x="4323" y="645"/>
              <a:ext cx="364" cy="459"/>
            </a:xfrm>
            <a:prstGeom prst="downArrow">
              <a:avLst>
                <a:gd name="adj1" fmla="val 39009"/>
                <a:gd name="adj2" fmla="val 34613"/>
              </a:avLst>
            </a:prstGeom>
            <a:gradFill rotWithShape="1">
              <a:gsLst>
                <a:gs pos="0">
                  <a:srgbClr val="00475E"/>
                </a:gs>
                <a:gs pos="100000">
                  <a:srgbClr val="0099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5" name="AutoShape 33"/>
          <p:cNvSpPr>
            <a:spLocks noChangeArrowheads="1"/>
          </p:cNvSpPr>
          <p:nvPr/>
        </p:nvSpPr>
        <p:spPr bwMode="auto">
          <a:xfrm>
            <a:off x="5036234" y="2918852"/>
            <a:ext cx="2794779" cy="2464014"/>
          </a:xfrm>
          <a:prstGeom prst="rightArrow">
            <a:avLst>
              <a:gd name="adj1" fmla="val 70074"/>
              <a:gd name="adj2" fmla="val 36588"/>
            </a:avLst>
          </a:prstGeom>
          <a:gradFill rotWithShape="1">
            <a:gsLst>
              <a:gs pos="0">
                <a:srgbClr val="E7F5FA"/>
              </a:gs>
              <a:gs pos="100000">
                <a:srgbClr val="0099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en-US" altLang="en-US" sz="2400" b="1" dirty="0" err="1" smtClean="0">
                <a:solidFill>
                  <a:srgbClr val="993300"/>
                </a:solidFill>
                <a:latin typeface="Verdana" panose="020B0604030504040204" pitchFamily="34" charset="0"/>
              </a:rPr>
              <a:t>Sử</a:t>
            </a:r>
            <a:r>
              <a:rPr lang="en-US" altLang="en-US" sz="2400" b="1" dirty="0" smtClean="0">
                <a:solidFill>
                  <a:srgbClr val="9933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 smtClean="0">
                <a:solidFill>
                  <a:srgbClr val="993300"/>
                </a:solidFill>
                <a:latin typeface="Verdana" panose="020B0604030504040204" pitchFamily="34" charset="0"/>
              </a:rPr>
              <a:t>dụng</a:t>
            </a:r>
            <a:endParaRPr lang="en-US" altLang="en-US" sz="2400" b="1" dirty="0">
              <a:solidFill>
                <a:srgbClr val="993300"/>
              </a:solidFill>
              <a:latin typeface="Verdana" panose="020B0604030504040204" pitchFamily="34" charset="0"/>
            </a:endParaRPr>
          </a:p>
          <a:p>
            <a:pPr algn="ctr" eaLnBrk="1" hangingPunct="1">
              <a:lnSpc>
                <a:spcPct val="120000"/>
              </a:lnSpc>
            </a:pPr>
            <a:r>
              <a:rPr lang="en-US" altLang="en-US" sz="2400" b="1" dirty="0" err="1" smtClean="0">
                <a:solidFill>
                  <a:srgbClr val="993300"/>
                </a:solidFill>
                <a:latin typeface="Verdana" panose="020B0604030504040204" pitchFamily="34" charset="0"/>
              </a:rPr>
              <a:t>biện</a:t>
            </a:r>
            <a:r>
              <a:rPr lang="en-US" altLang="en-US" sz="2400" b="1" dirty="0" smtClean="0">
                <a:solidFill>
                  <a:srgbClr val="9933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 smtClean="0">
                <a:solidFill>
                  <a:srgbClr val="993300"/>
                </a:solidFill>
                <a:latin typeface="Verdana" panose="020B0604030504040204" pitchFamily="34" charset="0"/>
              </a:rPr>
              <a:t>pháp</a:t>
            </a:r>
            <a:endParaRPr lang="en-US" altLang="en-US" sz="2400" b="1" dirty="0">
              <a:solidFill>
                <a:srgbClr val="993300"/>
              </a:solidFill>
              <a:latin typeface="Verdana" panose="020B0604030504040204" pitchFamily="34" charset="0"/>
            </a:endParaRPr>
          </a:p>
          <a:p>
            <a:pPr algn="ctr" eaLnBrk="1" hangingPunct="1">
              <a:lnSpc>
                <a:spcPct val="120000"/>
              </a:lnSpc>
            </a:pPr>
            <a:r>
              <a:rPr lang="en-US" altLang="en-US" sz="2400" b="1" dirty="0" err="1" smtClean="0">
                <a:solidFill>
                  <a:srgbClr val="993300"/>
                </a:solidFill>
                <a:latin typeface="Verdana" panose="020B0604030504040204" pitchFamily="34" charset="0"/>
              </a:rPr>
              <a:t>tu</a:t>
            </a:r>
            <a:r>
              <a:rPr lang="en-US" altLang="en-US" sz="2400" b="1" dirty="0" smtClean="0">
                <a:solidFill>
                  <a:srgbClr val="993300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400" b="1" dirty="0" err="1" smtClean="0">
                <a:solidFill>
                  <a:srgbClr val="993300"/>
                </a:solidFill>
                <a:latin typeface="Verdana" panose="020B0604030504040204" pitchFamily="34" charset="0"/>
              </a:rPr>
              <a:t>từ</a:t>
            </a:r>
            <a:endParaRPr lang="en-US" altLang="en-US" sz="2400" b="1" dirty="0">
              <a:solidFill>
                <a:srgbClr val="9933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59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ltGray">
          <a:xfrm rot="5400000" flipH="1">
            <a:off x="-1992366" y="1445973"/>
            <a:ext cx="4138407" cy="3807400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4"/>
                  <a:pt x="10856" y="10769"/>
                  <a:pt x="10856" y="10800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799"/>
                </a:cubicBezTo>
                <a:close/>
              </a:path>
            </a:pathLst>
          </a:custGeom>
          <a:gradFill rotWithShape="0">
            <a:gsLst>
              <a:gs pos="0">
                <a:srgbClr val="0099FF">
                  <a:gamma/>
                  <a:tint val="0"/>
                  <a:invGamma/>
                </a:srgbClr>
              </a:gs>
              <a:gs pos="100000">
                <a:srgbClr val="0099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eaLnBrk="0" hangingPunct="0">
              <a:lnSpc>
                <a:spcPct val="120000"/>
              </a:lnSpc>
            </a:pPr>
            <a:r>
              <a:rPr lang="en-US" altLang="en-US" sz="3600" b="1" dirty="0" err="1" smtClean="0">
                <a:solidFill>
                  <a:srgbClr val="FF3300"/>
                </a:solidFill>
                <a:latin typeface="Verdana" panose="020B0604030504040204" pitchFamily="34" charset="0"/>
              </a:rPr>
              <a:t>Cách</a:t>
            </a:r>
            <a:endParaRPr lang="en-US" altLang="en-US" sz="3600" b="1" dirty="0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altLang="en-US" sz="3600" b="1" dirty="0" err="1" smtClean="0">
                <a:solidFill>
                  <a:srgbClr val="FF3300"/>
                </a:solidFill>
                <a:latin typeface="Verdana" panose="020B0604030504040204" pitchFamily="34" charset="0"/>
              </a:rPr>
              <a:t>quan</a:t>
            </a:r>
            <a:endParaRPr lang="en-US" altLang="en-US" sz="3600" b="1" dirty="0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altLang="en-US" sz="3600" b="1" dirty="0" err="1" smtClean="0">
                <a:solidFill>
                  <a:srgbClr val="FF3300"/>
                </a:solidFill>
                <a:latin typeface="Verdana" panose="020B0604030504040204" pitchFamily="34" charset="0"/>
              </a:rPr>
              <a:t>sát</a:t>
            </a:r>
            <a:endParaRPr lang="en-US" altLang="en-US" sz="3600" b="1" dirty="0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1801920" y="433529"/>
            <a:ext cx="8966981" cy="1395206"/>
            <a:chOff x="528" y="837"/>
            <a:chExt cx="5088" cy="635"/>
          </a:xfrm>
        </p:grpSpPr>
        <p:sp>
          <p:nvSpPr>
            <p:cNvPr id="6" name="AutoShape 68"/>
            <p:cNvSpPr>
              <a:spLocks/>
            </p:cNvSpPr>
            <p:nvPr/>
          </p:nvSpPr>
          <p:spPr bwMode="auto">
            <a:xfrm>
              <a:off x="3984" y="960"/>
              <a:ext cx="192" cy="384"/>
            </a:xfrm>
            <a:prstGeom prst="rightBrace">
              <a:avLst>
                <a:gd name="adj1" fmla="val 27602"/>
                <a:gd name="adj2" fmla="val 50000"/>
              </a:avLst>
            </a:prstGeom>
            <a:noFill/>
            <a:ln w="38100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46"/>
            <p:cNvGrpSpPr>
              <a:grpSpLocks/>
            </p:cNvGrpSpPr>
            <p:nvPr/>
          </p:nvGrpSpPr>
          <p:grpSpPr bwMode="auto">
            <a:xfrm>
              <a:off x="528" y="888"/>
              <a:ext cx="3072" cy="552"/>
              <a:chOff x="528" y="888"/>
              <a:chExt cx="3360" cy="552"/>
            </a:xfrm>
          </p:grpSpPr>
          <p:sp>
            <p:nvSpPr>
              <p:cNvPr id="21" name="AutoShape 10"/>
              <p:cNvSpPr>
                <a:spLocks noChangeArrowheads="1"/>
              </p:cNvSpPr>
              <p:nvPr/>
            </p:nvSpPr>
            <p:spPr bwMode="gray">
              <a:xfrm>
                <a:off x="776" y="888"/>
                <a:ext cx="3112" cy="55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B7E7FF">
                      <a:gamma/>
                      <a:tint val="0"/>
                      <a:invGamma/>
                    </a:srgbClr>
                  </a:gs>
                  <a:gs pos="100000">
                    <a:srgbClr val="B7E7FF"/>
                  </a:gs>
                </a:gsLst>
                <a:lin ang="0" scaled="1"/>
              </a:gradFill>
              <a:ln w="28575" algn="ctr">
                <a:solidFill>
                  <a:srgbClr val="99CC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r>
                  <a:rPr lang="en-US" altLang="en-US" sz="2400" b="1">
                    <a:solidFill>
                      <a:srgbClr val="FF00FF"/>
                    </a:solidFill>
                  </a:rPr>
                  <a:t>Tổng thể đối tượng</a:t>
                </a:r>
              </a:p>
            </p:txBody>
          </p:sp>
          <p:grpSp>
            <p:nvGrpSpPr>
              <p:cNvPr id="22" name="Group 11"/>
              <p:cNvGrpSpPr>
                <a:grpSpLocks/>
              </p:cNvGrpSpPr>
              <p:nvPr/>
            </p:nvGrpSpPr>
            <p:grpSpPr bwMode="auto">
              <a:xfrm>
                <a:off x="528" y="1060"/>
                <a:ext cx="288" cy="240"/>
                <a:chOff x="2078" y="1680"/>
                <a:chExt cx="1615" cy="1615"/>
              </a:xfrm>
            </p:grpSpPr>
            <p:sp>
              <p:nvSpPr>
                <p:cNvPr id="23" name="Oval 12"/>
                <p:cNvSpPr>
                  <a:spLocks noChangeArrowheads="1"/>
                </p:cNvSpPr>
                <p:nvPr/>
              </p:nvSpPr>
              <p:spPr bwMode="gray">
                <a:xfrm>
                  <a:off x="2078" y="1680"/>
                  <a:ext cx="1615" cy="16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5715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Oval 13"/>
                <p:cNvSpPr>
                  <a:spLocks noChangeArrowheads="1"/>
                </p:cNvSpPr>
                <p:nvPr/>
              </p:nvSpPr>
              <p:spPr bwMode="gray">
                <a:xfrm>
                  <a:off x="2170" y="1771"/>
                  <a:ext cx="1430" cy="143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63529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63529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Oval 14"/>
                <p:cNvSpPr>
                  <a:spLocks noChangeArrowheads="1"/>
                </p:cNvSpPr>
                <p:nvPr/>
              </p:nvSpPr>
              <p:spPr bwMode="gray">
                <a:xfrm>
                  <a:off x="2254" y="1856"/>
                  <a:ext cx="1262" cy="126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6" name="Oval 15"/>
                <p:cNvSpPr>
                  <a:spLocks noChangeArrowheads="1"/>
                </p:cNvSpPr>
                <p:nvPr/>
              </p:nvSpPr>
              <p:spPr bwMode="gray">
                <a:xfrm>
                  <a:off x="2254" y="1856"/>
                  <a:ext cx="1262" cy="126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>
                        <a:gamma/>
                        <a:shade val="0"/>
                        <a:invGamma/>
                      </a:srgbClr>
                    </a:gs>
                    <a:gs pos="100000">
                      <a:srgbClr val="FFCC00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Oval 16"/>
                <p:cNvSpPr>
                  <a:spLocks noChangeArrowheads="1"/>
                </p:cNvSpPr>
                <p:nvPr/>
              </p:nvSpPr>
              <p:spPr bwMode="gray">
                <a:xfrm>
                  <a:off x="2337" y="1939"/>
                  <a:ext cx="1096" cy="109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Oval 17"/>
                <p:cNvSpPr>
                  <a:spLocks noChangeArrowheads="1"/>
                </p:cNvSpPr>
                <p:nvPr/>
              </p:nvSpPr>
              <p:spPr bwMode="gray">
                <a:xfrm>
                  <a:off x="2337" y="1939"/>
                  <a:ext cx="1096" cy="109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/>
                    </a:gs>
                    <a:gs pos="100000">
                      <a:srgbClr val="FFCC00">
                        <a:gamma/>
                        <a:shade val="4862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" name="Group 53"/>
            <p:cNvGrpSpPr>
              <a:grpSpLocks/>
            </p:cNvGrpSpPr>
            <p:nvPr/>
          </p:nvGrpSpPr>
          <p:grpSpPr bwMode="auto">
            <a:xfrm rot="1783316">
              <a:off x="3024" y="837"/>
              <a:ext cx="999" cy="288"/>
              <a:chOff x="1724" y="1634"/>
              <a:chExt cx="2404" cy="382"/>
            </a:xfrm>
          </p:grpSpPr>
          <p:sp>
            <p:nvSpPr>
              <p:cNvPr id="17" name="Oval 54"/>
              <p:cNvSpPr>
                <a:spLocks noChangeArrowheads="1"/>
              </p:cNvSpPr>
              <p:nvPr/>
            </p:nvSpPr>
            <p:spPr bwMode="gray">
              <a:xfrm rot="-1786701">
                <a:off x="1724" y="1634"/>
                <a:ext cx="2393" cy="362"/>
              </a:xfrm>
              <a:prstGeom prst="ellipse">
                <a:avLst/>
              </a:prstGeom>
              <a:gradFill rotWithShape="1">
                <a:gsLst>
                  <a:gs pos="0">
                    <a:srgbClr val="B296F2">
                      <a:gamma/>
                      <a:tint val="0"/>
                      <a:invGamma/>
                    </a:srgbClr>
                  </a:gs>
                  <a:gs pos="50000">
                    <a:srgbClr val="B296F2"/>
                  </a:gs>
                  <a:gs pos="100000">
                    <a:srgbClr val="B296F2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" name="Oval 55"/>
              <p:cNvSpPr>
                <a:spLocks noChangeArrowheads="1"/>
              </p:cNvSpPr>
              <p:nvPr/>
            </p:nvSpPr>
            <p:spPr bwMode="gray">
              <a:xfrm rot="-1786701">
                <a:off x="1728" y="1638"/>
                <a:ext cx="2400" cy="378"/>
              </a:xfrm>
              <a:prstGeom prst="ellipse">
                <a:avLst/>
              </a:prstGeom>
              <a:gradFill rotWithShape="1">
                <a:gsLst>
                  <a:gs pos="0">
                    <a:srgbClr val="B296F2">
                      <a:alpha val="32001"/>
                    </a:srgbClr>
                  </a:gs>
                  <a:gs pos="100000">
                    <a:srgbClr val="B296F2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" name="Oval 56"/>
              <p:cNvSpPr>
                <a:spLocks noChangeArrowheads="1"/>
              </p:cNvSpPr>
              <p:nvPr/>
            </p:nvSpPr>
            <p:spPr bwMode="gray">
              <a:xfrm rot="-1786701">
                <a:off x="1728" y="1659"/>
                <a:ext cx="2348" cy="328"/>
              </a:xfrm>
              <a:prstGeom prst="ellipse">
                <a:avLst/>
              </a:prstGeom>
              <a:gradFill rotWithShape="1">
                <a:gsLst>
                  <a:gs pos="0">
                    <a:srgbClr val="B296F2">
                      <a:gamma/>
                      <a:shade val="54118"/>
                      <a:invGamma/>
                    </a:srgbClr>
                  </a:gs>
                  <a:gs pos="50000">
                    <a:srgbClr val="B296F2"/>
                  </a:gs>
                  <a:gs pos="100000">
                    <a:srgbClr val="B296F2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Oval 57"/>
              <p:cNvSpPr>
                <a:spLocks noChangeArrowheads="1"/>
              </p:cNvSpPr>
              <p:nvPr/>
            </p:nvSpPr>
            <p:spPr bwMode="gray">
              <a:xfrm rot="-1786701">
                <a:off x="1746" y="1677"/>
                <a:ext cx="2348" cy="328"/>
              </a:xfrm>
              <a:prstGeom prst="ellipse">
                <a:avLst/>
              </a:prstGeom>
              <a:gradFill rotWithShape="1">
                <a:gsLst>
                  <a:gs pos="0">
                    <a:srgbClr val="B296F2">
                      <a:gamma/>
                      <a:tint val="0"/>
                      <a:invGamma/>
                    </a:srgbClr>
                  </a:gs>
                  <a:gs pos="100000">
                    <a:srgbClr val="B296F2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" name="Text Box 58"/>
            <p:cNvSpPr txBox="1">
              <a:spLocks noChangeArrowheads="1"/>
            </p:cNvSpPr>
            <p:nvPr/>
          </p:nvSpPr>
          <p:spPr bwMode="gray">
            <a:xfrm>
              <a:off x="3276" y="876"/>
              <a:ext cx="56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200" b="1" i="1" dirty="0" err="1">
                  <a:solidFill>
                    <a:srgbClr val="6600CC"/>
                  </a:solidFill>
                </a:rPr>
                <a:t>Động</a:t>
              </a:r>
              <a:endParaRPr lang="en-US" altLang="en-US" sz="2200" b="1" i="1" dirty="0">
                <a:solidFill>
                  <a:srgbClr val="6600CC"/>
                </a:solidFill>
              </a:endParaRPr>
            </a:p>
          </p:txBody>
        </p:sp>
        <p:grpSp>
          <p:nvGrpSpPr>
            <p:cNvPr id="10" name="Group 60"/>
            <p:cNvGrpSpPr>
              <a:grpSpLocks/>
            </p:cNvGrpSpPr>
            <p:nvPr/>
          </p:nvGrpSpPr>
          <p:grpSpPr bwMode="auto">
            <a:xfrm rot="2457309">
              <a:off x="3015" y="1149"/>
              <a:ext cx="1008" cy="311"/>
              <a:chOff x="1243" y="1200"/>
              <a:chExt cx="2309" cy="412"/>
            </a:xfrm>
          </p:grpSpPr>
          <p:sp>
            <p:nvSpPr>
              <p:cNvPr id="13" name="Oval 61"/>
              <p:cNvSpPr>
                <a:spLocks noChangeArrowheads="1"/>
              </p:cNvSpPr>
              <p:nvPr/>
            </p:nvSpPr>
            <p:spPr bwMode="gray">
              <a:xfrm rot="-2492218">
                <a:off x="1243" y="1200"/>
                <a:ext cx="2297" cy="362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tint val="0"/>
                      <a:invGamma/>
                    </a:srgbClr>
                  </a:gs>
                  <a:gs pos="50000">
                    <a:srgbClr val="4CCAE8"/>
                  </a:gs>
                  <a:gs pos="100000">
                    <a:srgbClr val="4CCAE8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" name="Oval 62"/>
              <p:cNvSpPr>
                <a:spLocks noChangeArrowheads="1"/>
              </p:cNvSpPr>
              <p:nvPr/>
            </p:nvSpPr>
            <p:spPr bwMode="gray">
              <a:xfrm rot="-2492218">
                <a:off x="1248" y="1200"/>
                <a:ext cx="2304" cy="378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alpha val="32001"/>
                    </a:srgbClr>
                  </a:gs>
                  <a:gs pos="100000">
                    <a:srgbClr val="4CCAE8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" name="Oval 63"/>
              <p:cNvSpPr>
                <a:spLocks noChangeArrowheads="1"/>
              </p:cNvSpPr>
              <p:nvPr/>
            </p:nvSpPr>
            <p:spPr bwMode="gray">
              <a:xfrm rot="-2492218">
                <a:off x="1248" y="1248"/>
                <a:ext cx="2254" cy="328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shade val="54118"/>
                      <a:invGamma/>
                    </a:srgbClr>
                  </a:gs>
                  <a:gs pos="50000">
                    <a:srgbClr val="4CCAE8"/>
                  </a:gs>
                  <a:gs pos="100000">
                    <a:srgbClr val="4CCAE8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Oval 64"/>
              <p:cNvSpPr>
                <a:spLocks noChangeArrowheads="1"/>
              </p:cNvSpPr>
              <p:nvPr/>
            </p:nvSpPr>
            <p:spPr bwMode="gray">
              <a:xfrm rot="-2492218">
                <a:off x="1248" y="1211"/>
                <a:ext cx="2254" cy="401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tint val="0"/>
                      <a:invGamma/>
                    </a:srgbClr>
                  </a:gs>
                  <a:gs pos="100000">
                    <a:srgbClr val="4CCAE8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en-US" altLang="en-US"/>
              </a:p>
            </p:txBody>
          </p:sp>
        </p:grpSp>
        <p:sp>
          <p:nvSpPr>
            <p:cNvPr id="11" name="Text Box 65"/>
            <p:cNvSpPr txBox="1">
              <a:spLocks noChangeArrowheads="1"/>
            </p:cNvSpPr>
            <p:nvPr/>
          </p:nvSpPr>
          <p:spPr bwMode="gray">
            <a:xfrm>
              <a:off x="3301" y="1203"/>
              <a:ext cx="489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200" b="1" i="1">
                  <a:solidFill>
                    <a:srgbClr val="6600CC"/>
                  </a:solidFill>
                </a:rPr>
                <a:t>Tĩnh</a:t>
              </a:r>
            </a:p>
          </p:txBody>
        </p:sp>
        <p:sp>
          <p:nvSpPr>
            <p:cNvPr id="12" name="AutoShape 69"/>
            <p:cNvSpPr>
              <a:spLocks noChangeArrowheads="1"/>
            </p:cNvSpPr>
            <p:nvPr/>
          </p:nvSpPr>
          <p:spPr bwMode="gray">
            <a:xfrm>
              <a:off x="4176" y="981"/>
              <a:ext cx="1440" cy="31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5EEB7"/>
                </a:gs>
                <a:gs pos="100000">
                  <a:srgbClr val="F5EEB7">
                    <a:gamma/>
                    <a:tint val="5882"/>
                    <a:invGamma/>
                  </a:srgbClr>
                </a:gs>
              </a:gsLst>
              <a:lin ang="0" scaled="1"/>
            </a:gradFill>
            <a:ln w="38100" algn="ctr">
              <a:solidFill>
                <a:srgbClr val="C5A667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400" b="1" i="1" dirty="0" err="1">
                  <a:solidFill>
                    <a:srgbClr val="6600CC"/>
                  </a:solidFill>
                </a:rPr>
                <a:t>Tất</a:t>
              </a:r>
              <a:r>
                <a:rPr lang="en-US" altLang="en-US" sz="2400" b="1" i="1" dirty="0">
                  <a:solidFill>
                    <a:srgbClr val="6600CC"/>
                  </a:solidFill>
                </a:rPr>
                <a:t> </a:t>
              </a:r>
              <a:r>
                <a:rPr lang="en-US" altLang="en-US" sz="2400" b="1" i="1" dirty="0" err="1">
                  <a:solidFill>
                    <a:srgbClr val="6600CC"/>
                  </a:solidFill>
                </a:rPr>
                <a:t>cả</a:t>
              </a:r>
              <a:r>
                <a:rPr lang="en-US" altLang="en-US" sz="2400" b="1" i="1" dirty="0">
                  <a:solidFill>
                    <a:srgbClr val="6600CC"/>
                  </a:solidFill>
                </a:rPr>
                <a:t> </a:t>
              </a:r>
              <a:r>
                <a:rPr lang="en-US" altLang="en-US" sz="2400" b="1" i="1" dirty="0" err="1">
                  <a:solidFill>
                    <a:srgbClr val="6600CC"/>
                  </a:solidFill>
                </a:rPr>
                <a:t>giác</a:t>
              </a:r>
              <a:r>
                <a:rPr lang="en-US" altLang="en-US" sz="2400" b="1" i="1" dirty="0">
                  <a:solidFill>
                    <a:srgbClr val="6600CC"/>
                  </a:solidFill>
                </a:rPr>
                <a:t> </a:t>
              </a:r>
              <a:r>
                <a:rPr lang="en-US" altLang="en-US" sz="2400" b="1" i="1" dirty="0" err="1">
                  <a:solidFill>
                    <a:srgbClr val="6600CC"/>
                  </a:solidFill>
                </a:rPr>
                <a:t>quan</a:t>
              </a:r>
              <a:endParaRPr lang="en-US" altLang="en-US" sz="2400" b="1" i="1" dirty="0">
                <a:solidFill>
                  <a:srgbClr val="6600CC"/>
                </a:solidFill>
              </a:endParaRPr>
            </a:p>
          </p:txBody>
        </p:sp>
      </p:grpSp>
      <p:grpSp>
        <p:nvGrpSpPr>
          <p:cNvPr id="29" name="Group 47"/>
          <p:cNvGrpSpPr>
            <a:grpSpLocks/>
          </p:cNvGrpSpPr>
          <p:nvPr/>
        </p:nvGrpSpPr>
        <p:grpSpPr bwMode="auto">
          <a:xfrm>
            <a:off x="2373726" y="2004668"/>
            <a:ext cx="4575713" cy="876300"/>
            <a:chOff x="1152" y="1536"/>
            <a:chExt cx="3120" cy="552"/>
          </a:xfrm>
        </p:grpSpPr>
        <p:sp>
          <p:nvSpPr>
            <p:cNvPr id="30" name="AutoShape 9"/>
            <p:cNvSpPr>
              <a:spLocks noChangeArrowheads="1"/>
            </p:cNvSpPr>
            <p:nvPr/>
          </p:nvSpPr>
          <p:spPr bwMode="gray">
            <a:xfrm>
              <a:off x="1392" y="1536"/>
              <a:ext cx="2880" cy="5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7F5CF">
                    <a:gamma/>
                    <a:tint val="0"/>
                    <a:invGamma/>
                  </a:srgbClr>
                </a:gs>
                <a:gs pos="100000">
                  <a:srgbClr val="E7F5CF"/>
                </a:gs>
              </a:gsLst>
              <a:lin ang="0" scaled="1"/>
            </a:gradFill>
            <a:ln w="28575" algn="ctr">
              <a:solidFill>
                <a:srgbClr val="99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altLang="en-US" sz="2400" b="1">
                  <a:solidFill>
                    <a:srgbClr val="663300"/>
                  </a:solidFill>
                </a:rPr>
                <a:t>Lựa chọn đặc điểm</a:t>
              </a:r>
            </a:p>
          </p:txBody>
        </p:sp>
        <p:grpSp>
          <p:nvGrpSpPr>
            <p:cNvPr id="31" name="Group 18"/>
            <p:cNvGrpSpPr>
              <a:grpSpLocks/>
            </p:cNvGrpSpPr>
            <p:nvPr/>
          </p:nvGrpSpPr>
          <p:grpSpPr bwMode="auto">
            <a:xfrm>
              <a:off x="1152" y="1719"/>
              <a:ext cx="288" cy="240"/>
              <a:chOff x="2078" y="1680"/>
              <a:chExt cx="1615" cy="1615"/>
            </a:xfrm>
          </p:grpSpPr>
          <p:sp>
            <p:nvSpPr>
              <p:cNvPr id="32" name="Oval 1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2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21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" name="Oval 2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48BE67">
                      <a:gamma/>
                      <a:shade val="0"/>
                      <a:invGamma/>
                    </a:srgbClr>
                  </a:gs>
                  <a:gs pos="100000">
                    <a:srgbClr val="48BE67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" name="Oval 23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" name="Oval 2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48BE67"/>
                  </a:gs>
                  <a:gs pos="100000">
                    <a:srgbClr val="48BE67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9" name="Group 48"/>
          <p:cNvGrpSpPr>
            <a:grpSpLocks/>
          </p:cNvGrpSpPr>
          <p:nvPr/>
        </p:nvGrpSpPr>
        <p:grpSpPr bwMode="auto">
          <a:xfrm>
            <a:off x="2590548" y="3153716"/>
            <a:ext cx="5105400" cy="876300"/>
            <a:chOff x="1344" y="2184"/>
            <a:chExt cx="3216" cy="552"/>
          </a:xfrm>
        </p:grpSpPr>
        <p:sp>
          <p:nvSpPr>
            <p:cNvPr id="40" name="AutoShape 8"/>
            <p:cNvSpPr>
              <a:spLocks noChangeArrowheads="1"/>
            </p:cNvSpPr>
            <p:nvPr/>
          </p:nvSpPr>
          <p:spPr bwMode="gray">
            <a:xfrm>
              <a:off x="1584" y="2184"/>
              <a:ext cx="2976" cy="5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7E7FF">
                    <a:gamma/>
                    <a:tint val="0"/>
                    <a:invGamma/>
                  </a:srgbClr>
                </a:gs>
                <a:gs pos="100000">
                  <a:srgbClr val="B7E7FF"/>
                </a:gs>
              </a:gsLst>
              <a:lin ang="0" scaled="1"/>
            </a:gradFill>
            <a:ln w="28575" algn="ctr">
              <a:solidFill>
                <a:srgbClr val="99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altLang="en-US" sz="2400" b="1" dirty="0" err="1">
                  <a:solidFill>
                    <a:srgbClr val="FF00FF"/>
                  </a:solidFill>
                </a:rPr>
                <a:t>Điểm</a:t>
              </a:r>
              <a:r>
                <a:rPr lang="en-US" altLang="en-US" sz="2400" b="1" dirty="0">
                  <a:solidFill>
                    <a:srgbClr val="FF00FF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FF00FF"/>
                  </a:solidFill>
                </a:rPr>
                <a:t>giống</a:t>
              </a:r>
              <a:r>
                <a:rPr lang="en-US" altLang="en-US" sz="2400" b="1" dirty="0">
                  <a:solidFill>
                    <a:srgbClr val="FF00FF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FF00FF"/>
                  </a:solidFill>
                </a:rPr>
                <a:t>nhau</a:t>
              </a:r>
              <a:r>
                <a:rPr lang="en-US" altLang="en-US" sz="2400" b="1" dirty="0">
                  <a:solidFill>
                    <a:srgbClr val="FF00FF"/>
                  </a:solidFill>
                </a:rPr>
                <a:t>, </a:t>
              </a:r>
              <a:r>
                <a:rPr lang="en-US" altLang="en-US" sz="2400" b="1" dirty="0" err="1" smtClean="0">
                  <a:solidFill>
                    <a:srgbClr val="FF00FF"/>
                  </a:solidFill>
                </a:rPr>
                <a:t>khác</a:t>
              </a:r>
              <a:r>
                <a:rPr lang="en-US" altLang="en-US" sz="2400" b="1" dirty="0" smtClean="0">
                  <a:solidFill>
                    <a:srgbClr val="FF00FF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FF00FF"/>
                  </a:solidFill>
                </a:rPr>
                <a:t>nhau</a:t>
              </a:r>
              <a:r>
                <a:rPr lang="en-US" altLang="en-US" sz="2400" b="1" dirty="0">
                  <a:solidFill>
                    <a:srgbClr val="FF00FF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FF00FF"/>
                  </a:solidFill>
                </a:rPr>
                <a:t>với</a:t>
              </a:r>
              <a:r>
                <a:rPr lang="en-US" altLang="en-US" sz="2400" b="1" dirty="0">
                  <a:solidFill>
                    <a:srgbClr val="FF00FF"/>
                  </a:solidFill>
                </a:rPr>
                <a:t> </a:t>
              </a:r>
              <a:endParaRPr lang="en-US" altLang="en-US" sz="2400" b="1" dirty="0" smtClean="0">
                <a:solidFill>
                  <a:srgbClr val="FF00FF"/>
                </a:solidFill>
              </a:endParaRPr>
            </a:p>
            <a:p>
              <a:pPr eaLnBrk="0" hangingPunct="0"/>
              <a:r>
                <a:rPr lang="en-US" altLang="en-US" sz="2400" b="1" dirty="0" err="1" smtClean="0">
                  <a:solidFill>
                    <a:srgbClr val="FF00FF"/>
                  </a:solidFill>
                </a:rPr>
                <a:t>các</a:t>
              </a:r>
              <a:r>
                <a:rPr lang="en-US" altLang="en-US" sz="2400" b="1" dirty="0" smtClean="0">
                  <a:solidFill>
                    <a:srgbClr val="FF00FF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FF00FF"/>
                  </a:solidFill>
                </a:rPr>
                <a:t>đối</a:t>
              </a:r>
              <a:r>
                <a:rPr lang="en-US" altLang="en-US" sz="2400" b="1" dirty="0">
                  <a:solidFill>
                    <a:srgbClr val="FF00FF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FF00FF"/>
                  </a:solidFill>
                </a:rPr>
                <a:t>tượng</a:t>
              </a:r>
              <a:endParaRPr lang="en-US" altLang="en-US" sz="2400" b="1" dirty="0">
                <a:solidFill>
                  <a:srgbClr val="FF00FF"/>
                </a:solidFill>
              </a:endParaRPr>
            </a:p>
          </p:txBody>
        </p:sp>
        <p:grpSp>
          <p:nvGrpSpPr>
            <p:cNvPr id="41" name="Group 25"/>
            <p:cNvGrpSpPr>
              <a:grpSpLocks/>
            </p:cNvGrpSpPr>
            <p:nvPr/>
          </p:nvGrpSpPr>
          <p:grpSpPr bwMode="auto">
            <a:xfrm>
              <a:off x="1344" y="2367"/>
              <a:ext cx="288" cy="240"/>
              <a:chOff x="2078" y="1680"/>
              <a:chExt cx="1615" cy="1615"/>
            </a:xfrm>
          </p:grpSpPr>
          <p:sp>
            <p:nvSpPr>
              <p:cNvPr id="42" name="Oval 26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Oval 27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28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5" name="Oval 29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21B3E1"/>
                  </a:gs>
                  <a:gs pos="100000">
                    <a:srgbClr val="21B3E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6" name="Oval 30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7" name="Oval 31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21B3E1"/>
                  </a:gs>
                  <a:gs pos="100000">
                    <a:srgbClr val="21B3E1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8" name="Group 49"/>
          <p:cNvGrpSpPr>
            <a:grpSpLocks/>
          </p:cNvGrpSpPr>
          <p:nvPr/>
        </p:nvGrpSpPr>
        <p:grpSpPr bwMode="auto">
          <a:xfrm>
            <a:off x="2133348" y="4317984"/>
            <a:ext cx="4984750" cy="876300"/>
            <a:chOff x="1180" y="2832"/>
            <a:chExt cx="3140" cy="552"/>
          </a:xfrm>
        </p:grpSpPr>
        <p:sp>
          <p:nvSpPr>
            <p:cNvPr id="49" name="AutoShape 7"/>
            <p:cNvSpPr>
              <a:spLocks noChangeArrowheads="1"/>
            </p:cNvSpPr>
            <p:nvPr/>
          </p:nvSpPr>
          <p:spPr bwMode="gray">
            <a:xfrm>
              <a:off x="1440" y="2832"/>
              <a:ext cx="2880" cy="5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7F5CF">
                    <a:gamma/>
                    <a:tint val="0"/>
                    <a:invGamma/>
                  </a:srgbClr>
                </a:gs>
                <a:gs pos="100000">
                  <a:srgbClr val="E7F5CF"/>
                </a:gs>
              </a:gsLst>
              <a:lin ang="0" scaled="1"/>
            </a:gradFill>
            <a:ln w="28575" algn="ctr">
              <a:solidFill>
                <a:srgbClr val="99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altLang="en-US" sz="2400" b="1" dirty="0" err="1">
                  <a:solidFill>
                    <a:srgbClr val="663300"/>
                  </a:solidFill>
                </a:rPr>
                <a:t>Quan</a:t>
              </a:r>
              <a:r>
                <a:rPr lang="en-US" altLang="en-US" sz="2400" b="1" dirty="0">
                  <a:solidFill>
                    <a:srgbClr val="663300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663300"/>
                  </a:solidFill>
                </a:rPr>
                <a:t>sát</a:t>
              </a:r>
              <a:r>
                <a:rPr lang="en-US" altLang="en-US" sz="2400" b="1" dirty="0">
                  <a:solidFill>
                    <a:srgbClr val="663300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663300"/>
                  </a:solidFill>
                </a:rPr>
                <a:t>hình</a:t>
              </a:r>
              <a:r>
                <a:rPr lang="en-US" altLang="en-US" sz="2400" b="1" dirty="0">
                  <a:solidFill>
                    <a:srgbClr val="663300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663300"/>
                  </a:solidFill>
                </a:rPr>
                <a:t>ảnh</a:t>
              </a:r>
              <a:r>
                <a:rPr lang="en-US" altLang="en-US" sz="2400" b="1" dirty="0">
                  <a:solidFill>
                    <a:srgbClr val="663300"/>
                  </a:solidFill>
                </a:rPr>
                <a:t>, </a:t>
              </a:r>
              <a:r>
                <a:rPr lang="en-US" altLang="en-US" sz="2400" b="1" dirty="0" err="1">
                  <a:solidFill>
                    <a:srgbClr val="663300"/>
                  </a:solidFill>
                </a:rPr>
                <a:t>đối</a:t>
              </a:r>
              <a:r>
                <a:rPr lang="en-US" altLang="en-US" sz="2400" b="1" dirty="0">
                  <a:solidFill>
                    <a:srgbClr val="663300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663300"/>
                  </a:solidFill>
                </a:rPr>
                <a:t>tượng</a:t>
              </a:r>
              <a:endParaRPr lang="en-US" altLang="en-US" sz="2400" b="1" dirty="0">
                <a:solidFill>
                  <a:srgbClr val="663300"/>
                </a:solidFill>
              </a:endParaRPr>
            </a:p>
            <a:p>
              <a:pPr eaLnBrk="0" hangingPunct="0"/>
              <a:r>
                <a:rPr lang="en-US" altLang="en-US" sz="2400" b="1" dirty="0" err="1">
                  <a:solidFill>
                    <a:srgbClr val="663300"/>
                  </a:solidFill>
                </a:rPr>
                <a:t>với</a:t>
              </a:r>
              <a:r>
                <a:rPr lang="en-US" altLang="en-US" sz="2400" b="1" dirty="0">
                  <a:solidFill>
                    <a:srgbClr val="663300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663300"/>
                  </a:solidFill>
                </a:rPr>
                <a:t>các</a:t>
              </a:r>
              <a:r>
                <a:rPr lang="en-US" altLang="en-US" sz="2400" b="1" dirty="0">
                  <a:solidFill>
                    <a:srgbClr val="663300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663300"/>
                  </a:solidFill>
                </a:rPr>
                <a:t>vật</a:t>
              </a:r>
              <a:r>
                <a:rPr lang="en-US" altLang="en-US" sz="2400" b="1" dirty="0">
                  <a:solidFill>
                    <a:srgbClr val="663300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663300"/>
                  </a:solidFill>
                </a:rPr>
                <a:t>xung</a:t>
              </a:r>
              <a:r>
                <a:rPr lang="en-US" altLang="en-US" sz="2400" b="1" dirty="0">
                  <a:solidFill>
                    <a:srgbClr val="663300"/>
                  </a:solidFill>
                </a:rPr>
                <a:t> </a:t>
              </a:r>
              <a:r>
                <a:rPr lang="en-US" altLang="en-US" sz="2400" b="1" dirty="0" err="1">
                  <a:solidFill>
                    <a:srgbClr val="663300"/>
                  </a:solidFill>
                </a:rPr>
                <a:t>quanh</a:t>
              </a:r>
              <a:endParaRPr lang="en-US" altLang="en-US" sz="2400" b="1" dirty="0">
                <a:solidFill>
                  <a:srgbClr val="663300"/>
                </a:solidFill>
              </a:endParaRPr>
            </a:p>
          </p:txBody>
        </p:sp>
        <p:grpSp>
          <p:nvGrpSpPr>
            <p:cNvPr id="50" name="Group 32"/>
            <p:cNvGrpSpPr>
              <a:grpSpLocks/>
            </p:cNvGrpSpPr>
            <p:nvPr/>
          </p:nvGrpSpPr>
          <p:grpSpPr bwMode="auto">
            <a:xfrm>
              <a:off x="1180" y="3012"/>
              <a:ext cx="288" cy="240"/>
              <a:chOff x="2078" y="1680"/>
              <a:chExt cx="1615" cy="1615"/>
            </a:xfrm>
          </p:grpSpPr>
          <p:sp>
            <p:nvSpPr>
              <p:cNvPr id="51" name="Oval 33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Oval 34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Oval 35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Oval 36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8D67E1">
                      <a:gamma/>
                      <a:shade val="0"/>
                      <a:invGamma/>
                    </a:srgbClr>
                  </a:gs>
                  <a:gs pos="100000">
                    <a:srgbClr val="8D67E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Oval 37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6" name="Oval 38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8D67E1"/>
                  </a:gs>
                  <a:gs pos="100000">
                    <a:srgbClr val="8D67E1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7" name="Group 50"/>
          <p:cNvGrpSpPr>
            <a:grpSpLocks/>
          </p:cNvGrpSpPr>
          <p:nvPr/>
        </p:nvGrpSpPr>
        <p:grpSpPr bwMode="auto">
          <a:xfrm>
            <a:off x="1780735" y="5488904"/>
            <a:ext cx="4624387" cy="876300"/>
            <a:chOff x="679" y="3480"/>
            <a:chExt cx="3345" cy="552"/>
          </a:xfrm>
        </p:grpSpPr>
        <p:sp>
          <p:nvSpPr>
            <p:cNvPr id="58" name="AutoShape 6"/>
            <p:cNvSpPr>
              <a:spLocks noChangeArrowheads="1"/>
            </p:cNvSpPr>
            <p:nvPr/>
          </p:nvSpPr>
          <p:spPr bwMode="gray">
            <a:xfrm>
              <a:off x="912" y="3480"/>
              <a:ext cx="3112" cy="5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7E7FF">
                    <a:gamma/>
                    <a:tint val="0"/>
                    <a:invGamma/>
                  </a:srgbClr>
                </a:gs>
                <a:gs pos="100000">
                  <a:srgbClr val="B7E7FF"/>
                </a:gs>
              </a:gsLst>
              <a:lin ang="0" scaled="1"/>
            </a:gradFill>
            <a:ln w="28575" algn="ctr">
              <a:solidFill>
                <a:srgbClr val="99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altLang="en-US" sz="2400" b="1">
                  <a:solidFill>
                    <a:srgbClr val="FF00FF"/>
                  </a:solidFill>
                </a:rPr>
                <a:t>Ghi chép cẩn thận, đầy đủ</a:t>
              </a:r>
            </a:p>
          </p:txBody>
        </p:sp>
        <p:grpSp>
          <p:nvGrpSpPr>
            <p:cNvPr id="59" name="Group 39"/>
            <p:cNvGrpSpPr>
              <a:grpSpLocks/>
            </p:cNvGrpSpPr>
            <p:nvPr/>
          </p:nvGrpSpPr>
          <p:grpSpPr bwMode="auto">
            <a:xfrm>
              <a:off x="679" y="3627"/>
              <a:ext cx="269" cy="240"/>
              <a:chOff x="2078" y="1680"/>
              <a:chExt cx="1615" cy="1615"/>
            </a:xfrm>
          </p:grpSpPr>
          <p:sp>
            <p:nvSpPr>
              <p:cNvPr id="60" name="Oval 40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Oval 41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4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" name="Oval 43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E35E23">
                      <a:gamma/>
                      <a:shade val="0"/>
                      <a:invGamma/>
                    </a:srgbClr>
                  </a:gs>
                  <a:gs pos="100000">
                    <a:srgbClr val="E35E23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" name="Oval 4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5" name="Oval 45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E35E23"/>
                  </a:gs>
                  <a:gs pos="100000">
                    <a:srgbClr val="E35E23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66" name="Title 1"/>
          <p:cNvSpPr txBox="1">
            <a:spLocks/>
          </p:cNvSpPr>
          <p:nvPr/>
        </p:nvSpPr>
        <p:spPr>
          <a:xfrm>
            <a:off x="103550" y="138304"/>
            <a:ext cx="2560320" cy="393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F0000"/>
                </a:solidFill>
              </a:rPr>
              <a:t>TIẾNG VIỆT TIỂU HỌC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68" name="Picture 72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50" y="1679132"/>
            <a:ext cx="361406" cy="657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58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5"/>
          <p:cNvSpPr>
            <a:spLocks noChangeArrowheads="1"/>
          </p:cNvSpPr>
          <p:nvPr/>
        </p:nvSpPr>
        <p:spPr bwMode="ltGray">
          <a:xfrm rot="5400000" flipH="1">
            <a:off x="-1992366" y="1445973"/>
            <a:ext cx="4138407" cy="3807400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4"/>
                  <a:pt x="10856" y="10769"/>
                  <a:pt x="10856" y="10800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799"/>
                </a:cubicBezTo>
                <a:close/>
              </a:path>
            </a:pathLst>
          </a:custGeom>
          <a:gradFill rotWithShape="0">
            <a:gsLst>
              <a:gs pos="0">
                <a:srgbClr val="0099FF">
                  <a:gamma/>
                  <a:tint val="0"/>
                  <a:invGamma/>
                </a:srgbClr>
              </a:gs>
              <a:gs pos="100000">
                <a:srgbClr val="0099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eaLnBrk="0" hangingPunct="0">
              <a:lnSpc>
                <a:spcPct val="120000"/>
              </a:lnSpc>
            </a:pPr>
            <a:r>
              <a:rPr lang="en-US" altLang="en-US" sz="3200" b="1" dirty="0" err="1" smtClean="0">
                <a:solidFill>
                  <a:srgbClr val="FF3300"/>
                </a:solidFill>
                <a:latin typeface="Verdana" panose="020B0604030504040204" pitchFamily="34" charset="0"/>
              </a:rPr>
              <a:t>Hình</a:t>
            </a:r>
            <a:endParaRPr lang="en-US" altLang="en-US" sz="3200" b="1" dirty="0" smtClean="0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altLang="en-US" sz="3200" b="1" dirty="0" err="1" smtClean="0">
                <a:solidFill>
                  <a:srgbClr val="FF3300"/>
                </a:solidFill>
                <a:latin typeface="Verdana" panose="020B0604030504040204" pitchFamily="34" charset="0"/>
              </a:rPr>
              <a:t>ảnh</a:t>
            </a:r>
            <a:r>
              <a:rPr lang="en-US" altLang="en-US" sz="3200" b="1" dirty="0" smtClean="0">
                <a:solidFill>
                  <a:srgbClr val="FF3300"/>
                </a:solidFill>
                <a:latin typeface="Verdana" panose="020B0604030504040204" pitchFamily="34" charset="0"/>
              </a:rPr>
              <a:t> -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en-US" sz="3200" b="1" dirty="0" err="1" smtClean="0">
                <a:solidFill>
                  <a:srgbClr val="FF3300"/>
                </a:solidFill>
                <a:latin typeface="Verdana" panose="020B0604030504040204" pitchFamily="34" charset="0"/>
              </a:rPr>
              <a:t>Nội</a:t>
            </a:r>
            <a:r>
              <a:rPr lang="en-US" altLang="en-US" sz="3200" b="1" dirty="0" smtClean="0">
                <a:solidFill>
                  <a:srgbClr val="FF3300"/>
                </a:solidFill>
                <a:latin typeface="Verdana" panose="020B0604030504040204" pitchFamily="34" charset="0"/>
              </a:rPr>
              <a:t> 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en-US" sz="3200" b="1" dirty="0" smtClean="0">
                <a:solidFill>
                  <a:srgbClr val="FF3300"/>
                </a:solidFill>
                <a:latin typeface="Verdana" panose="020B0604030504040204" pitchFamily="34" charset="0"/>
              </a:rPr>
              <a:t>dung</a:t>
            </a:r>
            <a:endParaRPr lang="en-US" altLang="en-US" sz="3200" b="1" dirty="0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  <p:pic>
        <p:nvPicPr>
          <p:cNvPr id="12" name="Picture 65" descr="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44" y="1704095"/>
            <a:ext cx="346075" cy="645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47"/>
          <p:cNvGrpSpPr>
            <a:grpSpLocks/>
          </p:cNvGrpSpPr>
          <p:nvPr/>
        </p:nvGrpSpPr>
        <p:grpSpPr bwMode="auto">
          <a:xfrm>
            <a:off x="1743064" y="1357258"/>
            <a:ext cx="8017256" cy="876300"/>
            <a:chOff x="1152" y="1536"/>
            <a:chExt cx="3120" cy="552"/>
          </a:xfrm>
        </p:grpSpPr>
        <p:sp>
          <p:nvSpPr>
            <p:cNvPr id="14" name="AutoShape 9"/>
            <p:cNvSpPr>
              <a:spLocks noChangeArrowheads="1"/>
            </p:cNvSpPr>
            <p:nvPr/>
          </p:nvSpPr>
          <p:spPr bwMode="gray">
            <a:xfrm>
              <a:off x="1392" y="1536"/>
              <a:ext cx="2880" cy="5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7F5CF">
                    <a:gamma/>
                    <a:tint val="0"/>
                    <a:invGamma/>
                  </a:srgbClr>
                </a:gs>
                <a:gs pos="100000">
                  <a:srgbClr val="E7F5CF"/>
                </a:gs>
              </a:gsLst>
              <a:lin ang="0" scaled="1"/>
            </a:gradFill>
            <a:ln w="28575" algn="ctr">
              <a:solidFill>
                <a:srgbClr val="99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altLang="en-US" sz="2400" b="1" dirty="0">
                <a:solidFill>
                  <a:srgbClr val="663300"/>
                </a:solidFill>
              </a:endParaRPr>
            </a:p>
          </p:txBody>
        </p: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>
              <a:off x="1152" y="1719"/>
              <a:ext cx="288" cy="240"/>
              <a:chOff x="2078" y="1680"/>
              <a:chExt cx="1615" cy="1615"/>
            </a:xfrm>
          </p:grpSpPr>
          <p:sp>
            <p:nvSpPr>
              <p:cNvPr id="16" name="Oval 1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Oval 2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Oval 21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" name="Oval 2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48BE67">
                      <a:gamma/>
                      <a:shade val="0"/>
                      <a:invGamma/>
                    </a:srgbClr>
                  </a:gs>
                  <a:gs pos="100000">
                    <a:srgbClr val="48BE67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Oval 23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Oval 2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48BE67"/>
                  </a:gs>
                  <a:gs pos="100000">
                    <a:srgbClr val="48BE67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2" name="Rectangle 21"/>
          <p:cNvSpPr/>
          <p:nvPr/>
        </p:nvSpPr>
        <p:spPr>
          <a:xfrm>
            <a:off x="2096086" y="1461094"/>
            <a:ext cx="75543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b="1" i="1" dirty="0" err="1">
                <a:solidFill>
                  <a:srgbClr val="008000"/>
                </a:solidFill>
              </a:rPr>
              <a:t>Căn</a:t>
            </a:r>
            <a:r>
              <a:rPr lang="en-US" altLang="en-US" sz="2800" b="1" i="1" dirty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008000"/>
                </a:solidFill>
              </a:rPr>
              <a:t>cứ</a:t>
            </a:r>
            <a:r>
              <a:rPr lang="en-US" altLang="en-US" sz="2800" b="1" i="1" dirty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008000"/>
                </a:solidFill>
              </a:rPr>
              <a:t>hình</a:t>
            </a:r>
            <a:r>
              <a:rPr lang="en-US" altLang="en-US" sz="2800" b="1" i="1" dirty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008000"/>
                </a:solidFill>
              </a:rPr>
              <a:t>ảnh</a:t>
            </a:r>
            <a:r>
              <a:rPr lang="en-US" altLang="en-US" sz="2800" b="1" i="1" dirty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 smtClean="0">
                <a:solidFill>
                  <a:srgbClr val="008000"/>
                </a:solidFill>
              </a:rPr>
              <a:t>và</a:t>
            </a:r>
            <a:r>
              <a:rPr lang="en-US" altLang="en-US" sz="2800" b="1" i="1" dirty="0" smtClean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008000"/>
                </a:solidFill>
              </a:rPr>
              <a:t>lựa</a:t>
            </a:r>
            <a:r>
              <a:rPr lang="en-US" altLang="en-US" sz="2800" b="1" i="1" dirty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008000"/>
                </a:solidFill>
              </a:rPr>
              <a:t>chọn</a:t>
            </a:r>
            <a:r>
              <a:rPr lang="en-US" altLang="en-US" sz="2800" b="1" i="1" dirty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 smtClean="0">
                <a:solidFill>
                  <a:srgbClr val="008000"/>
                </a:solidFill>
              </a:rPr>
              <a:t>lại</a:t>
            </a:r>
            <a:r>
              <a:rPr lang="en-US" altLang="en-US" sz="2800" b="1" i="1" dirty="0" smtClean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 smtClean="0">
                <a:solidFill>
                  <a:srgbClr val="008000"/>
                </a:solidFill>
              </a:rPr>
              <a:t>khi</a:t>
            </a:r>
            <a:r>
              <a:rPr lang="en-US" altLang="en-US" sz="2800" b="1" i="1" dirty="0" smtClean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008000"/>
                </a:solidFill>
              </a:rPr>
              <a:t>quan</a:t>
            </a:r>
            <a:r>
              <a:rPr lang="en-US" altLang="en-US" sz="2800" b="1" i="1" dirty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008000"/>
                </a:solidFill>
              </a:rPr>
              <a:t>sát</a:t>
            </a:r>
            <a:endParaRPr lang="en-US" altLang="en-US" sz="2800" b="1" i="1" dirty="0">
              <a:solidFill>
                <a:srgbClr val="008000"/>
              </a:solidFill>
            </a:endParaRPr>
          </a:p>
        </p:txBody>
      </p:sp>
      <p:grpSp>
        <p:nvGrpSpPr>
          <p:cNvPr id="23" name="Group 47"/>
          <p:cNvGrpSpPr>
            <a:grpSpLocks/>
          </p:cNvGrpSpPr>
          <p:nvPr/>
        </p:nvGrpSpPr>
        <p:grpSpPr bwMode="auto">
          <a:xfrm>
            <a:off x="2123540" y="2543477"/>
            <a:ext cx="7776927" cy="876300"/>
            <a:chOff x="1152" y="1536"/>
            <a:chExt cx="3120" cy="552"/>
          </a:xfrm>
        </p:grpSpPr>
        <p:sp>
          <p:nvSpPr>
            <p:cNvPr id="24" name="AutoShape 9"/>
            <p:cNvSpPr>
              <a:spLocks noChangeArrowheads="1"/>
            </p:cNvSpPr>
            <p:nvPr/>
          </p:nvSpPr>
          <p:spPr bwMode="gray">
            <a:xfrm>
              <a:off x="1392" y="1536"/>
              <a:ext cx="2880" cy="5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7F5CF">
                    <a:gamma/>
                    <a:tint val="0"/>
                    <a:invGamma/>
                  </a:srgbClr>
                </a:gs>
                <a:gs pos="100000">
                  <a:srgbClr val="E7F5CF"/>
                </a:gs>
              </a:gsLst>
              <a:lin ang="0" scaled="1"/>
            </a:gradFill>
            <a:ln w="28575" algn="ctr">
              <a:solidFill>
                <a:srgbClr val="99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altLang="en-US" sz="2400" b="1" dirty="0">
                <a:solidFill>
                  <a:srgbClr val="663300"/>
                </a:solidFill>
              </a:endParaRPr>
            </a:p>
          </p:txBody>
        </p:sp>
        <p:grpSp>
          <p:nvGrpSpPr>
            <p:cNvPr id="25" name="Group 18"/>
            <p:cNvGrpSpPr>
              <a:grpSpLocks/>
            </p:cNvGrpSpPr>
            <p:nvPr/>
          </p:nvGrpSpPr>
          <p:grpSpPr bwMode="auto">
            <a:xfrm>
              <a:off x="1152" y="1719"/>
              <a:ext cx="288" cy="240"/>
              <a:chOff x="2078" y="1680"/>
              <a:chExt cx="1615" cy="1615"/>
            </a:xfrm>
          </p:grpSpPr>
          <p:sp>
            <p:nvSpPr>
              <p:cNvPr id="26" name="Oval 1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" name="Oval 2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48BE67">
                      <a:gamma/>
                      <a:shade val="0"/>
                      <a:invGamma/>
                    </a:srgbClr>
                  </a:gs>
                  <a:gs pos="100000">
                    <a:srgbClr val="48BE67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" name="Oval 23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" name="Oval 2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48BE67"/>
                  </a:gs>
                  <a:gs pos="100000">
                    <a:srgbClr val="48BE67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33" name="Rectangle 32"/>
          <p:cNvSpPr/>
          <p:nvPr/>
        </p:nvSpPr>
        <p:spPr>
          <a:xfrm>
            <a:off x="2324168" y="2612377"/>
            <a:ext cx="6531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b="1" i="1" dirty="0" smtClean="0">
                <a:solidFill>
                  <a:srgbClr val="008000"/>
                </a:solidFill>
              </a:rPr>
              <a:t>      </a:t>
            </a:r>
            <a:r>
              <a:rPr lang="en-US" altLang="en-US" sz="2800" b="1" i="1" dirty="0" err="1" smtClean="0">
                <a:solidFill>
                  <a:srgbClr val="008000"/>
                </a:solidFill>
              </a:rPr>
              <a:t>Căn</a:t>
            </a:r>
            <a:r>
              <a:rPr lang="en-US" altLang="en-US" sz="2800" b="1" i="1" dirty="0" smtClean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008000"/>
                </a:solidFill>
              </a:rPr>
              <a:t>cứ</a:t>
            </a:r>
            <a:r>
              <a:rPr lang="en-US" altLang="en-US" sz="2800" b="1" i="1" dirty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 smtClean="0">
                <a:solidFill>
                  <a:srgbClr val="008000"/>
                </a:solidFill>
              </a:rPr>
              <a:t>và</a:t>
            </a:r>
            <a:r>
              <a:rPr lang="en-US" altLang="en-US" sz="2800" b="1" i="1" dirty="0" smtClean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008000"/>
                </a:solidFill>
              </a:rPr>
              <a:t>chọn</a:t>
            </a:r>
            <a:r>
              <a:rPr lang="en-US" altLang="en-US" sz="2800" b="1" i="1" dirty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008000"/>
                </a:solidFill>
              </a:rPr>
              <a:t>nội</a:t>
            </a:r>
            <a:r>
              <a:rPr lang="en-US" altLang="en-US" sz="2800" b="1" i="1" dirty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smtClean="0">
                <a:solidFill>
                  <a:srgbClr val="008000"/>
                </a:solidFill>
              </a:rPr>
              <a:t>dung </a:t>
            </a:r>
            <a:r>
              <a:rPr lang="en-US" altLang="en-US" sz="2800" b="1" i="1" dirty="0" err="1" smtClean="0">
                <a:solidFill>
                  <a:srgbClr val="008000"/>
                </a:solidFill>
              </a:rPr>
              <a:t>ghi</a:t>
            </a:r>
            <a:r>
              <a:rPr lang="en-US" altLang="en-US" sz="2800" b="1" i="1" dirty="0" smtClean="0">
                <a:solidFill>
                  <a:srgbClr val="008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008000"/>
                </a:solidFill>
              </a:rPr>
              <a:t>chép</a:t>
            </a:r>
            <a:endParaRPr lang="en-US" altLang="en-US" sz="2800" b="1" i="1" dirty="0">
              <a:solidFill>
                <a:srgbClr val="008000"/>
              </a:solidFill>
            </a:endParaRPr>
          </a:p>
        </p:txBody>
      </p:sp>
      <p:grpSp>
        <p:nvGrpSpPr>
          <p:cNvPr id="34" name="Group 47"/>
          <p:cNvGrpSpPr>
            <a:grpSpLocks/>
          </p:cNvGrpSpPr>
          <p:nvPr/>
        </p:nvGrpSpPr>
        <p:grpSpPr bwMode="auto">
          <a:xfrm>
            <a:off x="2081372" y="3650304"/>
            <a:ext cx="7819095" cy="876300"/>
            <a:chOff x="1152" y="1536"/>
            <a:chExt cx="3120" cy="552"/>
          </a:xfrm>
        </p:grpSpPr>
        <p:sp>
          <p:nvSpPr>
            <p:cNvPr id="35" name="AutoShape 9"/>
            <p:cNvSpPr>
              <a:spLocks noChangeArrowheads="1"/>
            </p:cNvSpPr>
            <p:nvPr/>
          </p:nvSpPr>
          <p:spPr bwMode="gray">
            <a:xfrm>
              <a:off x="1392" y="1536"/>
              <a:ext cx="2880" cy="5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7F5CF">
                    <a:gamma/>
                    <a:tint val="0"/>
                    <a:invGamma/>
                  </a:srgbClr>
                </a:gs>
                <a:gs pos="100000">
                  <a:srgbClr val="E7F5CF"/>
                </a:gs>
              </a:gsLst>
              <a:lin ang="0" scaled="1"/>
            </a:gradFill>
            <a:ln w="28575" algn="ctr">
              <a:solidFill>
                <a:srgbClr val="99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altLang="en-US" sz="2400" b="1" dirty="0">
                <a:solidFill>
                  <a:srgbClr val="663300"/>
                </a:solidFill>
              </a:endParaRPr>
            </a:p>
          </p:txBody>
        </p:sp>
        <p:grpSp>
          <p:nvGrpSpPr>
            <p:cNvPr id="36" name="Group 18"/>
            <p:cNvGrpSpPr>
              <a:grpSpLocks/>
            </p:cNvGrpSpPr>
            <p:nvPr/>
          </p:nvGrpSpPr>
          <p:grpSpPr bwMode="auto">
            <a:xfrm>
              <a:off x="1152" y="1719"/>
              <a:ext cx="288" cy="240"/>
              <a:chOff x="2078" y="1680"/>
              <a:chExt cx="1615" cy="1615"/>
            </a:xfrm>
          </p:grpSpPr>
          <p:sp>
            <p:nvSpPr>
              <p:cNvPr id="37" name="Oval 1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Oval 2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Oval 21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" name="Oval 2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48BE67">
                      <a:gamma/>
                      <a:shade val="0"/>
                      <a:invGamma/>
                    </a:srgbClr>
                  </a:gs>
                  <a:gs pos="100000">
                    <a:srgbClr val="48BE67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" name="Oval 23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" name="Oval 2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48BE67"/>
                  </a:gs>
                  <a:gs pos="100000">
                    <a:srgbClr val="48BE67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3" name="Group 47"/>
          <p:cNvGrpSpPr>
            <a:grpSpLocks/>
          </p:cNvGrpSpPr>
          <p:nvPr/>
        </p:nvGrpSpPr>
        <p:grpSpPr bwMode="auto">
          <a:xfrm>
            <a:off x="1419509" y="4777186"/>
            <a:ext cx="8438790" cy="876300"/>
            <a:chOff x="1152" y="1536"/>
            <a:chExt cx="3120" cy="552"/>
          </a:xfrm>
        </p:grpSpPr>
        <p:sp>
          <p:nvSpPr>
            <p:cNvPr id="44" name="AutoShape 9"/>
            <p:cNvSpPr>
              <a:spLocks noChangeArrowheads="1"/>
            </p:cNvSpPr>
            <p:nvPr/>
          </p:nvSpPr>
          <p:spPr bwMode="gray">
            <a:xfrm>
              <a:off x="1392" y="1536"/>
              <a:ext cx="2880" cy="55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7F5CF">
                    <a:gamma/>
                    <a:tint val="0"/>
                    <a:invGamma/>
                  </a:srgbClr>
                </a:gs>
                <a:gs pos="100000">
                  <a:srgbClr val="E7F5CF"/>
                </a:gs>
              </a:gsLst>
              <a:lin ang="0" scaled="1"/>
            </a:gradFill>
            <a:ln w="28575" algn="ctr">
              <a:solidFill>
                <a:srgbClr val="99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altLang="en-US" sz="2400" b="1" dirty="0">
                <a:solidFill>
                  <a:srgbClr val="663300"/>
                </a:solidFill>
              </a:endParaRPr>
            </a:p>
          </p:txBody>
        </p:sp>
        <p:grpSp>
          <p:nvGrpSpPr>
            <p:cNvPr id="45" name="Group 18"/>
            <p:cNvGrpSpPr>
              <a:grpSpLocks/>
            </p:cNvGrpSpPr>
            <p:nvPr/>
          </p:nvGrpSpPr>
          <p:grpSpPr bwMode="auto">
            <a:xfrm>
              <a:off x="1152" y="1719"/>
              <a:ext cx="288" cy="240"/>
              <a:chOff x="2078" y="1680"/>
              <a:chExt cx="1615" cy="1615"/>
            </a:xfrm>
          </p:grpSpPr>
          <p:sp>
            <p:nvSpPr>
              <p:cNvPr id="46" name="Oval 1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Oval 2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Oval 21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" name="Oval 22"/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48BE67">
                      <a:gamma/>
                      <a:shade val="0"/>
                      <a:invGamma/>
                    </a:srgbClr>
                  </a:gs>
                  <a:gs pos="100000">
                    <a:srgbClr val="48BE67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" name="Oval 23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" name="Oval 24"/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48BE67"/>
                  </a:gs>
                  <a:gs pos="100000">
                    <a:srgbClr val="48BE67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62" name="Rectangle 61"/>
          <p:cNvSpPr/>
          <p:nvPr/>
        </p:nvSpPr>
        <p:spPr>
          <a:xfrm>
            <a:off x="2876034" y="3721346"/>
            <a:ext cx="69822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i="1" dirty="0" err="1">
                <a:solidFill>
                  <a:srgbClr val="008000"/>
                </a:solidFill>
              </a:rPr>
              <a:t>Có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hình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ảnh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>
                <a:solidFill>
                  <a:srgbClr val="008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2400" b="1" i="1" dirty="0" err="1">
                <a:solidFill>
                  <a:srgbClr val="008000"/>
                </a:solidFill>
                <a:sym typeface="Wingdings" panose="05000000000000000000" pitchFamily="2" charset="2"/>
              </a:rPr>
              <a:t>tìm</a:t>
            </a:r>
            <a:r>
              <a:rPr lang="en-US" altLang="en-US" sz="2400" b="1" i="1" dirty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  <a:sym typeface="Wingdings" panose="05000000000000000000" pitchFamily="2" charset="2"/>
              </a:rPr>
              <a:t>ra</a:t>
            </a:r>
            <a:r>
              <a:rPr lang="en-US" altLang="en-US" sz="2400" b="1" i="1" dirty="0">
                <a:solidFill>
                  <a:srgbClr val="008000"/>
                </a:solidFill>
                <a:sym typeface="Wingdings" panose="05000000000000000000" pitchFamily="2" charset="2"/>
              </a:rPr>
              <a:t> chi </a:t>
            </a:r>
            <a:r>
              <a:rPr lang="en-US" altLang="en-US" sz="2400" b="1" i="1" dirty="0" err="1">
                <a:solidFill>
                  <a:srgbClr val="008000"/>
                </a:solidFill>
                <a:sym typeface="Wingdings" panose="05000000000000000000" pitchFamily="2" charset="2"/>
              </a:rPr>
              <a:t>tiết</a:t>
            </a:r>
            <a:r>
              <a:rPr lang="en-US" altLang="en-US" sz="2400" b="1" i="1" dirty="0">
                <a:solidFill>
                  <a:srgbClr val="008000"/>
                </a:solidFill>
                <a:sym typeface="Wingdings" panose="05000000000000000000" pitchFamily="2" charset="2"/>
              </a:rPr>
              <a:t>  </a:t>
            </a:r>
            <a:r>
              <a:rPr lang="en-US" altLang="en-US" sz="2400" b="1" i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Hoạt</a:t>
            </a:r>
            <a:r>
              <a:rPr lang="en-US" altLang="en-US" sz="2400" b="1" i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  <a:sym typeface="Wingdings" panose="05000000000000000000" pitchFamily="2" charset="2"/>
              </a:rPr>
              <a:t>động</a:t>
            </a:r>
            <a:r>
              <a:rPr lang="en-US" altLang="en-US" sz="2400" b="1" i="1" dirty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  <a:sym typeface="Wingdings" panose="05000000000000000000" pitchFamily="2" charset="2"/>
              </a:rPr>
              <a:t>đặc</a:t>
            </a:r>
            <a:r>
              <a:rPr lang="en-US" altLang="en-US" sz="2400" b="1" i="1" dirty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  <a:sym typeface="Wingdings" panose="05000000000000000000" pitchFamily="2" charset="2"/>
              </a:rPr>
              <a:t>sắc</a:t>
            </a:r>
            <a:r>
              <a:rPr lang="en-US" altLang="en-US" sz="2400" b="1" i="1" dirty="0">
                <a:solidFill>
                  <a:srgbClr val="008000"/>
                </a:solidFill>
                <a:sym typeface="Wingdings" panose="05000000000000000000" pitchFamily="2" charset="2"/>
              </a:rPr>
              <a:t> 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đặc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trưng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 smtClean="0">
                <a:solidFill>
                  <a:srgbClr val="008000"/>
                </a:solidFill>
              </a:rPr>
              <a:t>riêng</a:t>
            </a:r>
            <a:r>
              <a:rPr lang="en-US" altLang="en-US" sz="2400" b="1" i="1" dirty="0">
                <a:solidFill>
                  <a:srgbClr val="008000"/>
                </a:solidFill>
              </a:rPr>
              <a:t>,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đẹp</a:t>
            </a:r>
            <a:r>
              <a:rPr lang="en-US" altLang="en-US" sz="2400" b="1" i="1" dirty="0">
                <a:solidFill>
                  <a:srgbClr val="008000"/>
                </a:solidFill>
              </a:rPr>
              <a:t> &amp;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khác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biệt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về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đối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tượng</a:t>
            </a:r>
            <a:endParaRPr lang="en-US" altLang="en-US" sz="2400" b="1" i="1" dirty="0">
              <a:solidFill>
                <a:srgbClr val="008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153135" y="4960881"/>
            <a:ext cx="76157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i="1" dirty="0" err="1" smtClean="0">
                <a:solidFill>
                  <a:srgbClr val="008000"/>
                </a:solidFill>
              </a:rPr>
              <a:t>Gắn</a:t>
            </a:r>
            <a:r>
              <a:rPr lang="en-US" altLang="en-US" sz="2400" b="1" i="1" dirty="0" smtClean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kết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các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 smtClean="0">
                <a:solidFill>
                  <a:srgbClr val="008000"/>
                </a:solidFill>
              </a:rPr>
              <a:t>hình</a:t>
            </a:r>
            <a:r>
              <a:rPr lang="en-US" altLang="en-US" sz="2400" b="1" i="1" dirty="0" smtClean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ảnh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</a:rPr>
              <a:t>khác</a:t>
            </a:r>
            <a:r>
              <a:rPr lang="en-US" altLang="en-US" sz="2400" b="1" i="1" dirty="0">
                <a:solidFill>
                  <a:srgbClr val="008000"/>
                </a:solidFill>
              </a:rPr>
              <a:t> </a:t>
            </a:r>
            <a:r>
              <a:rPr lang="en-US" altLang="en-US" sz="2400" b="1" i="1" dirty="0">
                <a:solidFill>
                  <a:srgbClr val="008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2400" b="1" i="1" dirty="0" err="1">
                <a:solidFill>
                  <a:srgbClr val="008000"/>
                </a:solidFill>
                <a:sym typeface="Wingdings" panose="05000000000000000000" pitchFamily="2" charset="2"/>
              </a:rPr>
              <a:t>để</a:t>
            </a:r>
            <a:r>
              <a:rPr lang="en-US" altLang="en-US" sz="2400" b="1" i="1" dirty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  <a:sym typeface="Wingdings" panose="05000000000000000000" pitchFamily="2" charset="2"/>
              </a:rPr>
              <a:t>có</a:t>
            </a:r>
            <a:r>
              <a:rPr lang="en-US" altLang="en-US" sz="2400" b="1" i="1" dirty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b="1" i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khái</a:t>
            </a:r>
            <a:r>
              <a:rPr lang="en-US" altLang="en-US" sz="2400" b="1" i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  <a:sym typeface="Wingdings" panose="05000000000000000000" pitchFamily="2" charset="2"/>
              </a:rPr>
              <a:t>quát</a:t>
            </a:r>
            <a:r>
              <a:rPr lang="en-US" altLang="en-US" sz="2400" b="1" i="1" dirty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  <a:sym typeface="Wingdings" panose="05000000000000000000" pitchFamily="2" charset="2"/>
              </a:rPr>
              <a:t>về</a:t>
            </a:r>
            <a:r>
              <a:rPr lang="en-US" altLang="en-US" sz="2400" b="1" i="1" dirty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  <a:sym typeface="Wingdings" panose="05000000000000000000" pitchFamily="2" charset="2"/>
              </a:rPr>
              <a:t>đối</a:t>
            </a:r>
            <a:r>
              <a:rPr lang="en-US" altLang="en-US" sz="2400" b="1" i="1" dirty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b="1" i="1" dirty="0" err="1">
                <a:solidFill>
                  <a:srgbClr val="008000"/>
                </a:solidFill>
                <a:sym typeface="Wingdings" panose="05000000000000000000" pitchFamily="2" charset="2"/>
              </a:rPr>
              <a:t>tượng</a:t>
            </a:r>
            <a:endParaRPr lang="en-US" altLang="en-US" sz="2400" b="1" i="1" dirty="0">
              <a:solidFill>
                <a:srgbClr val="008000"/>
              </a:solidFill>
            </a:endParaRPr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103550" y="138304"/>
            <a:ext cx="2560320" cy="393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F0000"/>
                </a:solidFill>
              </a:rPr>
              <a:t>TIẾNG VIỆT TIỂU HỌC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66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3550" y="138304"/>
            <a:ext cx="2560320" cy="393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F0000"/>
                </a:solidFill>
              </a:rPr>
              <a:t>TIẾNG VIỆT TIỂU HỌC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ltGray">
          <a:xfrm rot="5400000" flipH="1">
            <a:off x="-1751712" y="1317860"/>
            <a:ext cx="4138407" cy="4176167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4"/>
                  <a:pt x="10856" y="10769"/>
                  <a:pt x="10856" y="10800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799"/>
                </a:cubicBezTo>
                <a:close/>
              </a:path>
            </a:pathLst>
          </a:custGeom>
          <a:gradFill rotWithShape="0">
            <a:gsLst>
              <a:gs pos="0">
                <a:srgbClr val="0099FF">
                  <a:gamma/>
                  <a:tint val="0"/>
                  <a:invGamma/>
                </a:srgbClr>
              </a:gs>
              <a:gs pos="100000">
                <a:srgbClr val="0099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eaLnBrk="0" hangingPunct="0">
              <a:lnSpc>
                <a:spcPct val="120000"/>
              </a:lnSpc>
            </a:pPr>
            <a:r>
              <a:rPr lang="en-US" altLang="en-US" sz="3200" b="1" dirty="0" err="1" smtClean="0">
                <a:solidFill>
                  <a:srgbClr val="FF3300"/>
                </a:solidFill>
                <a:latin typeface="Verdana" panose="020B0604030504040204" pitchFamily="34" charset="0"/>
              </a:rPr>
              <a:t>Sắp</a:t>
            </a:r>
            <a:endParaRPr lang="en-US" altLang="en-US" sz="3200" b="1" dirty="0" smtClean="0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altLang="en-US" sz="3200" b="1" dirty="0" err="1" smtClean="0">
                <a:solidFill>
                  <a:srgbClr val="FF3300"/>
                </a:solidFill>
                <a:latin typeface="Verdana" panose="020B0604030504040204" pitchFamily="34" charset="0"/>
              </a:rPr>
              <a:t>xếp</a:t>
            </a:r>
            <a:endParaRPr lang="en-US" altLang="en-US" sz="3200" b="1" dirty="0" smtClean="0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altLang="en-US" sz="3200" b="1" dirty="0" smtClean="0">
                <a:solidFill>
                  <a:srgbClr val="FF3300"/>
                </a:solidFill>
                <a:latin typeface="Verdana" panose="020B0604030504040204" pitchFamily="34" charset="0"/>
              </a:rPr>
              <a:t>  ý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en-US" sz="3200" b="1" dirty="0" err="1" smtClean="0">
                <a:solidFill>
                  <a:srgbClr val="FF3300"/>
                </a:solidFill>
                <a:latin typeface="Verdana" panose="020B0604030504040204" pitchFamily="34" charset="0"/>
              </a:rPr>
              <a:t>đoạn</a:t>
            </a:r>
            <a:endParaRPr lang="en-US" altLang="en-US" sz="3200" b="1" dirty="0" smtClean="0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  <p:pic>
        <p:nvPicPr>
          <p:cNvPr id="8" name="Picture 16" descr="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50" y="1566007"/>
            <a:ext cx="318476" cy="63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25"/>
          <p:cNvSpPr>
            <a:spLocks noChangeArrowheads="1"/>
          </p:cNvSpPr>
          <p:nvPr/>
        </p:nvSpPr>
        <p:spPr bwMode="gray">
          <a:xfrm>
            <a:off x="4036255" y="1336740"/>
            <a:ext cx="2688102" cy="57931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AFD7FF">
                  <a:gamma/>
                  <a:shade val="46275"/>
                  <a:invGamma/>
                </a:srgbClr>
              </a:gs>
              <a:gs pos="50000">
                <a:srgbClr val="AFD7FF"/>
              </a:gs>
              <a:gs pos="100000">
                <a:srgbClr val="AFD7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>
            <a:outerShdw dist="45791" dir="3378596" algn="ctr" rotWithShape="0">
              <a:srgbClr val="00000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Theo </a:t>
            </a:r>
            <a:r>
              <a:rPr lang="en-US" altLang="en-US" sz="28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thứ</a:t>
            </a:r>
            <a:r>
              <a:rPr lang="en-US" altLang="en-US" sz="2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8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tự</a:t>
            </a:r>
            <a:endParaRPr lang="en-US" altLang="en-US" sz="2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/>
        </p:nvSpPr>
        <p:spPr bwMode="auto">
          <a:xfrm>
            <a:off x="4673617" y="2198450"/>
            <a:ext cx="4456315" cy="2209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  <a:buFont typeface="Wingdings" panose="05000000000000000000" pitchFamily="2" charset="2"/>
              <a:buChar char="§"/>
            </a:pPr>
            <a:r>
              <a:rPr lang="en-US" altLang="en-US" sz="2800" b="1" i="1" dirty="0">
                <a:solidFill>
                  <a:srgbClr val="6600CC"/>
                </a:solidFill>
              </a:rPr>
              <a:t> </a:t>
            </a:r>
            <a:r>
              <a:rPr lang="en-US" altLang="en-US" sz="3200" b="1" i="1" dirty="0" err="1">
                <a:solidFill>
                  <a:srgbClr val="6600CC"/>
                </a:solidFill>
              </a:rPr>
              <a:t>Ngoài</a:t>
            </a:r>
            <a:r>
              <a:rPr lang="en-US" altLang="en-US" sz="3200" b="1" i="1" dirty="0">
                <a:solidFill>
                  <a:srgbClr val="6600CC"/>
                </a:solidFill>
              </a:rPr>
              <a:t>  </a:t>
            </a:r>
            <a:r>
              <a:rPr lang="en-US" altLang="en-US" sz="3200" b="1" i="1" dirty="0">
                <a:solidFill>
                  <a:srgbClr val="6600CC"/>
                </a:solidFill>
                <a:sym typeface="Wingdings" panose="05000000000000000000" pitchFamily="2" charset="2"/>
              </a:rPr>
              <a:t>  </a:t>
            </a:r>
            <a:r>
              <a:rPr lang="en-US" altLang="en-US" sz="3200" b="1" i="1" dirty="0" err="1">
                <a:solidFill>
                  <a:srgbClr val="6600CC"/>
                </a:solidFill>
                <a:sym typeface="Wingdings" panose="05000000000000000000" pitchFamily="2" charset="2"/>
              </a:rPr>
              <a:t>Trong</a:t>
            </a:r>
            <a:endParaRPr lang="en-US" altLang="en-US" sz="3200" b="1" i="1" dirty="0">
              <a:solidFill>
                <a:srgbClr val="6600CC"/>
              </a:solidFill>
              <a:sym typeface="Wingdings" panose="05000000000000000000" pitchFamily="2" charset="2"/>
            </a:endParaRPr>
          </a:p>
          <a:p>
            <a:pPr>
              <a:spcBef>
                <a:spcPct val="10000"/>
              </a:spcBef>
              <a:buFont typeface="Wingdings" panose="05000000000000000000" pitchFamily="2" charset="2"/>
              <a:buChar char="§"/>
            </a:pPr>
            <a:r>
              <a:rPr lang="en-US" altLang="en-US" sz="3200" b="1" i="1" dirty="0">
                <a:solidFill>
                  <a:srgbClr val="6600CC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i="1" dirty="0" err="1">
                <a:solidFill>
                  <a:srgbClr val="6600CC"/>
                </a:solidFill>
                <a:sym typeface="Wingdings" panose="05000000000000000000" pitchFamily="2" charset="2"/>
              </a:rPr>
              <a:t>Trước</a:t>
            </a:r>
            <a:r>
              <a:rPr lang="en-US" altLang="en-US" sz="3200" b="1" i="1" dirty="0">
                <a:solidFill>
                  <a:srgbClr val="6600CC"/>
                </a:solidFill>
                <a:sym typeface="Wingdings" panose="05000000000000000000" pitchFamily="2" charset="2"/>
              </a:rPr>
              <a:t>    </a:t>
            </a:r>
            <a:r>
              <a:rPr lang="en-US" altLang="en-US" sz="3200" b="1" i="1" dirty="0" err="1">
                <a:solidFill>
                  <a:srgbClr val="6600CC"/>
                </a:solidFill>
                <a:sym typeface="Wingdings" panose="05000000000000000000" pitchFamily="2" charset="2"/>
              </a:rPr>
              <a:t>Sau</a:t>
            </a:r>
            <a:endParaRPr lang="en-US" altLang="en-US" sz="3200" b="1" i="1" dirty="0">
              <a:solidFill>
                <a:srgbClr val="6600CC"/>
              </a:solidFill>
              <a:sym typeface="Wingdings" panose="05000000000000000000" pitchFamily="2" charset="2"/>
            </a:endParaRPr>
          </a:p>
          <a:p>
            <a:pPr>
              <a:spcBef>
                <a:spcPct val="10000"/>
              </a:spcBef>
              <a:buFont typeface="Wingdings" panose="05000000000000000000" pitchFamily="2" charset="2"/>
              <a:buChar char="§"/>
            </a:pPr>
            <a:r>
              <a:rPr lang="en-US" altLang="en-US" sz="3200" b="1" i="1" dirty="0">
                <a:solidFill>
                  <a:srgbClr val="6600CC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i="1" dirty="0" err="1">
                <a:solidFill>
                  <a:srgbClr val="6600CC"/>
                </a:solidFill>
                <a:sym typeface="Wingdings" panose="05000000000000000000" pitchFamily="2" charset="2"/>
              </a:rPr>
              <a:t>Xa</a:t>
            </a:r>
            <a:r>
              <a:rPr lang="en-US" altLang="en-US" sz="3200" b="1" i="1" dirty="0">
                <a:solidFill>
                  <a:srgbClr val="6600CC"/>
                </a:solidFill>
                <a:sym typeface="Wingdings" panose="05000000000000000000" pitchFamily="2" charset="2"/>
              </a:rPr>
              <a:t>  	     </a:t>
            </a:r>
            <a:r>
              <a:rPr lang="en-US" altLang="en-US" sz="3200" b="1" i="1" dirty="0" err="1">
                <a:solidFill>
                  <a:srgbClr val="6600CC"/>
                </a:solidFill>
                <a:sym typeface="Wingdings" panose="05000000000000000000" pitchFamily="2" charset="2"/>
              </a:rPr>
              <a:t>Gần</a:t>
            </a:r>
            <a:endParaRPr lang="en-US" altLang="en-US" sz="3200" b="1" i="1" dirty="0">
              <a:solidFill>
                <a:srgbClr val="6600CC"/>
              </a:solidFill>
              <a:sym typeface="Wingdings" panose="05000000000000000000" pitchFamily="2" charset="2"/>
            </a:endParaRPr>
          </a:p>
          <a:p>
            <a:pPr>
              <a:spcBef>
                <a:spcPct val="10000"/>
              </a:spcBef>
              <a:buFont typeface="Wingdings" panose="05000000000000000000" pitchFamily="2" charset="2"/>
              <a:buChar char="§"/>
            </a:pPr>
            <a:r>
              <a:rPr lang="en-US" altLang="en-US" sz="3200" b="1" i="1" dirty="0">
                <a:solidFill>
                  <a:srgbClr val="6600CC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i="1" dirty="0" err="1" smtClean="0">
                <a:solidFill>
                  <a:srgbClr val="6600CC"/>
                </a:solidFill>
                <a:sym typeface="Wingdings" panose="05000000000000000000" pitchFamily="2" charset="2"/>
              </a:rPr>
              <a:t>Trên</a:t>
            </a:r>
            <a:r>
              <a:rPr lang="en-US" altLang="en-US" sz="3200" b="1" i="1" dirty="0" smtClean="0">
                <a:solidFill>
                  <a:srgbClr val="6600CC"/>
                </a:solidFill>
                <a:sym typeface="Wingdings" panose="05000000000000000000" pitchFamily="2" charset="2"/>
              </a:rPr>
              <a:t>   </a:t>
            </a:r>
            <a:r>
              <a:rPr lang="en-US" altLang="en-US" sz="3200" b="1" i="1" dirty="0" err="1">
                <a:solidFill>
                  <a:srgbClr val="6600CC"/>
                </a:solidFill>
                <a:sym typeface="Wingdings" panose="05000000000000000000" pitchFamily="2" charset="2"/>
              </a:rPr>
              <a:t>Dưới</a:t>
            </a:r>
            <a:endParaRPr lang="en-US" altLang="en-US" sz="3200" b="1" i="1" dirty="0">
              <a:solidFill>
                <a:srgbClr val="6600CC"/>
              </a:solidFill>
            </a:endParaRPr>
          </a:p>
        </p:txBody>
      </p:sp>
      <p:sp>
        <p:nvSpPr>
          <p:cNvPr id="11" name="AutoShape 26"/>
          <p:cNvSpPr>
            <a:spLocks noChangeArrowheads="1"/>
          </p:cNvSpPr>
          <p:nvPr/>
        </p:nvSpPr>
        <p:spPr bwMode="gray">
          <a:xfrm>
            <a:off x="3066757" y="4979963"/>
            <a:ext cx="8046720" cy="72378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9EAF3">
                  <a:gamma/>
                  <a:shade val="46275"/>
                  <a:invGamma/>
                </a:srgbClr>
              </a:gs>
              <a:gs pos="50000">
                <a:srgbClr val="39EAF3"/>
              </a:gs>
              <a:gs pos="100000">
                <a:srgbClr val="39EAF3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>
            <a:outerShdw dist="45791" dir="3378596" algn="ctr" rotWithShape="0">
              <a:srgbClr val="00000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Theo ý </a:t>
            </a:r>
            <a:r>
              <a:rPr lang="en-US" altLang="en-US" sz="2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n-US" altLang="en-US" sz="26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đoạn</a:t>
            </a:r>
            <a:r>
              <a:rPr lang="en-US" altLang="en-US" sz="2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  </a:t>
            </a:r>
            <a:r>
              <a:rPr lang="en-US" altLang="en-US" sz="26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thứ</a:t>
            </a:r>
            <a:r>
              <a:rPr lang="en-US" altLang="en-US" sz="2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en-US" sz="26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tự</a:t>
            </a:r>
            <a:r>
              <a:rPr lang="en-US" altLang="en-US" sz="2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en-US" sz="26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đã</a:t>
            </a:r>
            <a:r>
              <a:rPr lang="en-US" altLang="en-US" sz="2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en-US" sz="26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chọn</a:t>
            </a:r>
            <a:r>
              <a:rPr lang="en-US" altLang="en-US" sz="2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en-US" sz="26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cho</a:t>
            </a:r>
            <a:r>
              <a:rPr lang="en-US" altLang="en-US" sz="2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en-US" sz="26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phù</a:t>
            </a:r>
            <a:r>
              <a:rPr lang="en-US" altLang="en-US" sz="2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en-US" sz="26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anose="05000000000000000000" pitchFamily="2" charset="2"/>
              </a:rPr>
              <a:t>hợp</a:t>
            </a:r>
            <a:endParaRPr lang="en-US" altLang="en-US" sz="26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977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03550" y="138304"/>
            <a:ext cx="2560320" cy="393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F0000"/>
                </a:solidFill>
              </a:rPr>
              <a:t>TIẾNG VIỆT TIỂU HỌC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gray">
          <a:xfrm>
            <a:off x="2663870" y="351978"/>
            <a:ext cx="6705600" cy="5810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chemeClr val="bg1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SỬ DỤNG GIÁC QUAN ĐỂ MIÊU TẢ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gray">
          <a:xfrm>
            <a:off x="1967538" y="1172813"/>
            <a:ext cx="1865709" cy="508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99FF">
                  <a:gamma/>
                  <a:tint val="0"/>
                  <a:invGamma/>
                </a:srgbClr>
              </a:gs>
              <a:gs pos="100000">
                <a:srgbClr val="0099FF"/>
              </a:gs>
            </a:gsLst>
            <a:lin ang="0" scaled="1"/>
          </a:gradFill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000" b="1" dirty="0" err="1">
                <a:solidFill>
                  <a:srgbClr val="0000FF"/>
                </a:solidFill>
                <a:latin typeface="Verdana" panose="020B0604030504040204" pitchFamily="34" charset="0"/>
              </a:rPr>
              <a:t>Tả</a:t>
            </a:r>
            <a:r>
              <a:rPr lang="en-US" altLang="en-US" sz="2000" b="1" dirty="0">
                <a:solidFill>
                  <a:srgbClr val="0000FF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Verdana" panose="020B0604030504040204" pitchFamily="34" charset="0"/>
              </a:rPr>
              <a:t>đồ</a:t>
            </a:r>
            <a:r>
              <a:rPr lang="en-US" altLang="en-US" sz="2000" b="1" dirty="0">
                <a:solidFill>
                  <a:srgbClr val="0000FF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Verdana" panose="020B0604030504040204" pitchFamily="34" charset="0"/>
              </a:rPr>
              <a:t>vật</a:t>
            </a:r>
            <a:endParaRPr lang="en-US" altLang="en-US" sz="2000" b="1" dirty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16" name="AutoShape 12"/>
          <p:cNvSpPr>
            <a:spLocks noChangeArrowheads="1"/>
          </p:cNvSpPr>
          <p:nvPr/>
        </p:nvSpPr>
        <p:spPr bwMode="auto">
          <a:xfrm rot="10800000">
            <a:off x="1382252" y="1737393"/>
            <a:ext cx="3963470" cy="1138056"/>
          </a:xfrm>
          <a:prstGeom prst="flowChartDocumen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0"/>
                  <a:invGamma/>
                </a:srgbClr>
              </a:gs>
            </a:gsLst>
            <a:lin ang="540000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1">
                <a:alpha val="50000"/>
              </a:schemeClr>
            </a:outerShdw>
          </a:effectLst>
        </p:spPr>
        <p:txBody>
          <a:bodyPr rot="10800000" wrap="none" anchor="ctr"/>
          <a:lstStyle/>
          <a:p>
            <a:pPr algn="ctr"/>
            <a:r>
              <a:rPr lang="en-US" altLang="en-US" sz="2400" b="1" dirty="0" err="1">
                <a:solidFill>
                  <a:srgbClr val="990033"/>
                </a:solidFill>
              </a:rPr>
              <a:t>Sử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dụng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thị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giác</a:t>
            </a:r>
            <a:endParaRPr lang="en-US" altLang="en-US" sz="2400" b="1" dirty="0">
              <a:solidFill>
                <a:srgbClr val="990033"/>
              </a:solidFill>
            </a:endParaRPr>
          </a:p>
          <a:p>
            <a:pPr algn="ctr"/>
            <a:r>
              <a:rPr lang="en-US" altLang="en-US" sz="2200" b="1" dirty="0" err="1">
                <a:solidFill>
                  <a:srgbClr val="6600FF"/>
                </a:solidFill>
              </a:rPr>
              <a:t>Màu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sắc-hình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dáng</a:t>
            </a:r>
            <a:r>
              <a:rPr lang="en-US" altLang="en-US" sz="2200" b="1" dirty="0">
                <a:solidFill>
                  <a:srgbClr val="6600FF"/>
                </a:solidFill>
              </a:rPr>
              <a:t>-</a:t>
            </a:r>
          </a:p>
          <a:p>
            <a:pPr algn="ctr"/>
            <a:r>
              <a:rPr lang="en-US" altLang="en-US" sz="2200" b="1" dirty="0" err="1">
                <a:solidFill>
                  <a:srgbClr val="6600FF"/>
                </a:solidFill>
              </a:rPr>
              <a:t>kích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thước</a:t>
            </a:r>
            <a:endParaRPr lang="en-US" altLang="en-US" sz="2200" b="1" dirty="0">
              <a:solidFill>
                <a:srgbClr val="6600FF"/>
              </a:solidFill>
            </a:endParaRPr>
          </a:p>
        </p:txBody>
      </p:sp>
      <p:sp>
        <p:nvSpPr>
          <p:cNvPr id="17" name="AutoShape 15"/>
          <p:cNvSpPr>
            <a:spLocks noChangeArrowheads="1"/>
          </p:cNvSpPr>
          <p:nvPr/>
        </p:nvSpPr>
        <p:spPr bwMode="auto">
          <a:xfrm rot="10800000">
            <a:off x="1382256" y="5578960"/>
            <a:ext cx="3963466" cy="1075057"/>
          </a:xfrm>
          <a:prstGeom prst="flowChartDocumen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0"/>
                  <a:invGamma/>
                </a:srgbClr>
              </a:gs>
            </a:gsLst>
            <a:lin ang="540000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1">
                <a:alpha val="50000"/>
              </a:schemeClr>
            </a:outerShdw>
          </a:effectLst>
        </p:spPr>
        <p:txBody>
          <a:bodyPr rot="10800000" wrap="none" anchor="ctr"/>
          <a:lstStyle/>
          <a:p>
            <a:pPr algn="ctr"/>
            <a:r>
              <a:rPr lang="en-US" altLang="en-US" sz="2400" b="1" dirty="0" err="1">
                <a:solidFill>
                  <a:srgbClr val="990033"/>
                </a:solidFill>
              </a:rPr>
              <a:t>Sử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dụng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thính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giác</a:t>
            </a:r>
            <a:endParaRPr lang="en-US" altLang="en-US" sz="2400" b="1" dirty="0">
              <a:solidFill>
                <a:srgbClr val="990033"/>
              </a:solidFill>
            </a:endParaRPr>
          </a:p>
          <a:p>
            <a:pPr algn="ctr"/>
            <a:r>
              <a:rPr lang="en-US" altLang="en-US" sz="2200" b="1" dirty="0" err="1">
                <a:solidFill>
                  <a:srgbClr val="6600FF"/>
                </a:solidFill>
              </a:rPr>
              <a:t>Tiếng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động</a:t>
            </a:r>
            <a:r>
              <a:rPr lang="en-US" altLang="en-US" sz="2200" b="1" dirty="0">
                <a:solidFill>
                  <a:srgbClr val="6600FF"/>
                </a:solidFill>
              </a:rPr>
              <a:t>- </a:t>
            </a:r>
            <a:r>
              <a:rPr lang="en-US" altLang="en-US" sz="2200" b="1" dirty="0" err="1">
                <a:solidFill>
                  <a:srgbClr val="6600FF"/>
                </a:solidFill>
              </a:rPr>
              <a:t>âm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thanh</a:t>
            </a:r>
            <a:endParaRPr lang="en-US" altLang="en-US" sz="2200" b="1" dirty="0">
              <a:solidFill>
                <a:srgbClr val="6600FF"/>
              </a:solidFill>
            </a:endParaRPr>
          </a:p>
        </p:txBody>
      </p:sp>
      <p:sp>
        <p:nvSpPr>
          <p:cNvPr id="18" name="AutoShape 25"/>
          <p:cNvSpPr>
            <a:spLocks noChangeArrowheads="1"/>
          </p:cNvSpPr>
          <p:nvPr/>
        </p:nvSpPr>
        <p:spPr bwMode="auto">
          <a:xfrm rot="10800000">
            <a:off x="1382256" y="3064360"/>
            <a:ext cx="3963466" cy="1030289"/>
          </a:xfrm>
          <a:prstGeom prst="flowChartDocumen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0"/>
                  <a:invGamma/>
                </a:srgbClr>
              </a:gs>
            </a:gsLst>
            <a:lin ang="540000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1">
                <a:alpha val="50000"/>
              </a:schemeClr>
            </a:outerShdw>
          </a:effectLst>
        </p:spPr>
        <p:txBody>
          <a:bodyPr rot="10800000" wrap="none" anchor="ctr"/>
          <a:lstStyle/>
          <a:p>
            <a:pPr algn="ctr"/>
            <a:r>
              <a:rPr lang="en-US" altLang="en-US" sz="2400" b="1" dirty="0" err="1">
                <a:solidFill>
                  <a:srgbClr val="990033"/>
                </a:solidFill>
              </a:rPr>
              <a:t>Sử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dụng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xúc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giác</a:t>
            </a:r>
            <a:endParaRPr lang="en-US" altLang="en-US" sz="2400" b="1" dirty="0">
              <a:solidFill>
                <a:srgbClr val="990033"/>
              </a:solidFill>
            </a:endParaRPr>
          </a:p>
          <a:p>
            <a:pPr algn="ctr"/>
            <a:r>
              <a:rPr lang="en-US" altLang="en-US" sz="2200" b="1" dirty="0" err="1">
                <a:solidFill>
                  <a:srgbClr val="6600FF"/>
                </a:solidFill>
              </a:rPr>
              <a:t>Độ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nhẵn</a:t>
            </a:r>
            <a:r>
              <a:rPr lang="en-US" altLang="en-US" sz="2200" b="1" dirty="0">
                <a:solidFill>
                  <a:srgbClr val="6600FF"/>
                </a:solidFill>
              </a:rPr>
              <a:t>- </a:t>
            </a:r>
            <a:r>
              <a:rPr lang="en-US" altLang="en-US" sz="2200" b="1" dirty="0" err="1">
                <a:solidFill>
                  <a:srgbClr val="6600FF"/>
                </a:solidFill>
              </a:rPr>
              <a:t>độ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mịn</a:t>
            </a:r>
            <a:endParaRPr lang="en-US" altLang="en-US" sz="2200" b="1" dirty="0">
              <a:solidFill>
                <a:srgbClr val="6600FF"/>
              </a:solidFill>
            </a:endParaRPr>
          </a:p>
        </p:txBody>
      </p:sp>
      <p:sp>
        <p:nvSpPr>
          <p:cNvPr id="19" name="AutoShape 26"/>
          <p:cNvSpPr>
            <a:spLocks noChangeArrowheads="1"/>
          </p:cNvSpPr>
          <p:nvPr/>
        </p:nvSpPr>
        <p:spPr bwMode="auto">
          <a:xfrm rot="10800000">
            <a:off x="1382256" y="4297848"/>
            <a:ext cx="3963466" cy="1092199"/>
          </a:xfrm>
          <a:prstGeom prst="flowChartDocumen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0"/>
                  <a:invGamma/>
                </a:srgbClr>
              </a:gs>
            </a:gsLst>
            <a:lin ang="540000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1">
                <a:alpha val="50000"/>
              </a:schemeClr>
            </a:outerShdw>
          </a:effectLst>
        </p:spPr>
        <p:txBody>
          <a:bodyPr rot="10800000" wrap="none" anchor="ctr"/>
          <a:lstStyle/>
          <a:p>
            <a:pPr algn="ctr"/>
            <a:r>
              <a:rPr lang="en-US" altLang="en-US" sz="2400" b="1" dirty="0" err="1">
                <a:solidFill>
                  <a:srgbClr val="990033"/>
                </a:solidFill>
              </a:rPr>
              <a:t>Sử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dụng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khứu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giác</a:t>
            </a:r>
            <a:endParaRPr lang="en-US" altLang="en-US" sz="2400" b="1" dirty="0">
              <a:solidFill>
                <a:srgbClr val="990033"/>
              </a:solidFill>
            </a:endParaRPr>
          </a:p>
          <a:p>
            <a:pPr algn="ctr"/>
            <a:r>
              <a:rPr lang="en-US" altLang="en-US" sz="2200" b="1" dirty="0" err="1">
                <a:solidFill>
                  <a:srgbClr val="6600FF"/>
                </a:solidFill>
              </a:rPr>
              <a:t>Mùi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vị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của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vật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tả</a:t>
            </a:r>
            <a:endParaRPr lang="en-US" altLang="en-US" sz="2200" b="1" dirty="0">
              <a:solidFill>
                <a:srgbClr val="6600FF"/>
              </a:solidFill>
            </a:endParaRPr>
          </a:p>
        </p:txBody>
      </p:sp>
      <p:sp>
        <p:nvSpPr>
          <p:cNvPr id="20" name="AutoShape 17"/>
          <p:cNvSpPr>
            <a:spLocks noChangeArrowheads="1"/>
          </p:cNvSpPr>
          <p:nvPr/>
        </p:nvSpPr>
        <p:spPr bwMode="gray">
          <a:xfrm>
            <a:off x="7835355" y="1072050"/>
            <a:ext cx="2349412" cy="508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99FF">
                  <a:gamma/>
                  <a:tint val="0"/>
                  <a:invGamma/>
                </a:srgbClr>
              </a:gs>
              <a:gs pos="100000">
                <a:srgbClr val="0099FF"/>
              </a:gs>
            </a:gsLst>
            <a:lin ang="0" scaled="1"/>
          </a:gradFill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2000" b="1" dirty="0" err="1">
                <a:solidFill>
                  <a:srgbClr val="0000FF"/>
                </a:solidFill>
                <a:latin typeface="Verdana" panose="020B0604030504040204" pitchFamily="34" charset="0"/>
              </a:rPr>
              <a:t>Tả</a:t>
            </a:r>
            <a:r>
              <a:rPr lang="en-US" altLang="en-US" sz="2000" b="1" dirty="0">
                <a:solidFill>
                  <a:srgbClr val="0000FF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Verdana" panose="020B0604030504040204" pitchFamily="34" charset="0"/>
              </a:rPr>
              <a:t>phong</a:t>
            </a:r>
            <a:r>
              <a:rPr lang="en-US" altLang="en-US" sz="2000" b="1" dirty="0">
                <a:solidFill>
                  <a:srgbClr val="0000FF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Verdana" panose="020B0604030504040204" pitchFamily="34" charset="0"/>
              </a:rPr>
              <a:t>cảnh</a:t>
            </a:r>
            <a:endParaRPr lang="en-US" altLang="en-US" sz="2000" b="1" dirty="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1" name="AutoShape 13"/>
          <p:cNvSpPr>
            <a:spLocks noChangeArrowheads="1"/>
          </p:cNvSpPr>
          <p:nvPr/>
        </p:nvSpPr>
        <p:spPr bwMode="auto">
          <a:xfrm rot="10800000">
            <a:off x="6882618" y="1656249"/>
            <a:ext cx="4216788" cy="1219200"/>
          </a:xfrm>
          <a:prstGeom prst="flowChartDocumen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0"/>
                  <a:invGamma/>
                </a:srgbClr>
              </a:gs>
            </a:gsLst>
            <a:lin ang="540000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>
            <a:outerShdw dist="71842" dir="8100000" algn="ctr" rotWithShape="0">
              <a:schemeClr val="bg1">
                <a:alpha val="50000"/>
              </a:schemeClr>
            </a:outerShdw>
          </a:effectLst>
        </p:spPr>
        <p:txBody>
          <a:bodyPr rot="10800000" wrap="none" anchor="ctr"/>
          <a:lstStyle/>
          <a:p>
            <a:pPr algn="ctr"/>
            <a:endParaRPr lang="en-US" altLang="en-US" sz="2200" b="1" dirty="0">
              <a:solidFill>
                <a:srgbClr val="990033"/>
              </a:solidFill>
            </a:endParaRPr>
          </a:p>
          <a:p>
            <a:pPr algn="ctr"/>
            <a:r>
              <a:rPr lang="en-US" altLang="en-US" sz="2400" b="1" dirty="0" err="1">
                <a:solidFill>
                  <a:srgbClr val="990033"/>
                </a:solidFill>
              </a:rPr>
              <a:t>Sử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dụng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thị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giác</a:t>
            </a:r>
            <a:endParaRPr lang="en-US" altLang="en-US" sz="2400" b="1" dirty="0">
              <a:solidFill>
                <a:srgbClr val="990033"/>
              </a:solidFill>
            </a:endParaRPr>
          </a:p>
          <a:p>
            <a:pPr algn="ctr"/>
            <a:r>
              <a:rPr lang="en-US" altLang="en-US" sz="2200" b="1" dirty="0" err="1">
                <a:solidFill>
                  <a:srgbClr val="6600FF"/>
                </a:solidFill>
              </a:rPr>
              <a:t>Màu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sắc-hình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dáng</a:t>
            </a:r>
            <a:r>
              <a:rPr lang="en-US" altLang="en-US" sz="2200" b="1" dirty="0">
                <a:solidFill>
                  <a:srgbClr val="6600FF"/>
                </a:solidFill>
              </a:rPr>
              <a:t>-</a:t>
            </a:r>
          </a:p>
          <a:p>
            <a:pPr algn="ctr"/>
            <a:r>
              <a:rPr lang="en-US" altLang="en-US" sz="2200" b="1" dirty="0" err="1">
                <a:solidFill>
                  <a:srgbClr val="6600FF"/>
                </a:solidFill>
              </a:rPr>
              <a:t>kích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thước</a:t>
            </a:r>
            <a:r>
              <a:rPr lang="en-US" altLang="en-US" sz="2200" b="1" dirty="0">
                <a:solidFill>
                  <a:srgbClr val="6600FF"/>
                </a:solidFill>
              </a:rPr>
              <a:t>- chi </a:t>
            </a:r>
            <a:r>
              <a:rPr lang="en-US" altLang="en-US" sz="2200" b="1" dirty="0" err="1">
                <a:solidFill>
                  <a:srgbClr val="6600FF"/>
                </a:solidFill>
              </a:rPr>
              <a:t>tiết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khác</a:t>
            </a:r>
            <a:endParaRPr lang="en-US" altLang="en-US" sz="2200" b="1" dirty="0">
              <a:solidFill>
                <a:srgbClr val="6600FF"/>
              </a:solidFill>
            </a:endParaRPr>
          </a:p>
          <a:p>
            <a:pPr algn="ctr"/>
            <a:endParaRPr lang="en-US" altLang="en-US" sz="2200" b="1" dirty="0">
              <a:solidFill>
                <a:srgbClr val="990033"/>
              </a:solidFill>
              <a:latin typeface="Verdana" panose="020B0604030504040204" pitchFamily="34" charset="0"/>
            </a:endParaRPr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auto">
          <a:xfrm rot="10800000">
            <a:off x="6908016" y="5390048"/>
            <a:ext cx="4191391" cy="1263969"/>
          </a:xfrm>
          <a:prstGeom prst="flowChartDocumen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0"/>
                  <a:invGamma/>
                </a:srgbClr>
              </a:gs>
            </a:gsLst>
            <a:lin ang="540000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>
            <a:outerShdw dist="71842" dir="8100000" algn="ctr" rotWithShape="0">
              <a:schemeClr val="bg1">
                <a:alpha val="50000"/>
              </a:schemeClr>
            </a:outerShdw>
          </a:effectLst>
        </p:spPr>
        <p:txBody>
          <a:bodyPr rot="10800000" wrap="none" anchor="ctr"/>
          <a:lstStyle/>
          <a:p>
            <a:pPr algn="ctr"/>
            <a:r>
              <a:rPr lang="en-US" altLang="en-US" sz="2400" b="1" dirty="0" err="1">
                <a:solidFill>
                  <a:srgbClr val="990033"/>
                </a:solidFill>
              </a:rPr>
              <a:t>Sử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dụng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thính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giác</a:t>
            </a:r>
            <a:endParaRPr lang="en-US" altLang="en-US" sz="2400" b="1" dirty="0">
              <a:solidFill>
                <a:srgbClr val="990033"/>
              </a:solidFill>
            </a:endParaRPr>
          </a:p>
          <a:p>
            <a:pPr algn="ctr"/>
            <a:r>
              <a:rPr lang="en-US" altLang="en-US" sz="2200" b="1" dirty="0" err="1">
                <a:solidFill>
                  <a:srgbClr val="6600FF"/>
                </a:solidFill>
              </a:rPr>
              <a:t>Tiếng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động</a:t>
            </a:r>
            <a:r>
              <a:rPr lang="en-US" altLang="en-US" sz="2200" b="1" dirty="0">
                <a:solidFill>
                  <a:srgbClr val="6600FF"/>
                </a:solidFill>
              </a:rPr>
              <a:t>- </a:t>
            </a:r>
            <a:r>
              <a:rPr lang="en-US" altLang="en-US" sz="2200" b="1" dirty="0" err="1">
                <a:solidFill>
                  <a:srgbClr val="6600FF"/>
                </a:solidFill>
              </a:rPr>
              <a:t>âm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thanh</a:t>
            </a:r>
            <a:r>
              <a:rPr lang="en-US" altLang="en-US" sz="2200" b="1" dirty="0">
                <a:solidFill>
                  <a:srgbClr val="6600FF"/>
                </a:solidFill>
              </a:rPr>
              <a:t>, </a:t>
            </a:r>
            <a:endParaRPr lang="en-US" altLang="en-US" sz="2200" b="1" dirty="0" smtClean="0">
              <a:solidFill>
                <a:srgbClr val="6600FF"/>
              </a:solidFill>
            </a:endParaRPr>
          </a:p>
          <a:p>
            <a:pPr algn="ctr"/>
            <a:r>
              <a:rPr lang="en-US" altLang="en-US" sz="2200" b="1" dirty="0" err="1" smtClean="0">
                <a:solidFill>
                  <a:srgbClr val="6600FF"/>
                </a:solidFill>
              </a:rPr>
              <a:t>tiếng</a:t>
            </a:r>
            <a:r>
              <a:rPr lang="en-US" altLang="en-US" sz="2200" b="1" dirty="0" smtClean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chim</a:t>
            </a:r>
            <a:r>
              <a:rPr lang="en-US" altLang="en-US" sz="2200" b="1" dirty="0">
                <a:solidFill>
                  <a:srgbClr val="6600FF"/>
                </a:solidFill>
              </a:rPr>
              <a:t>, </a:t>
            </a:r>
            <a:r>
              <a:rPr lang="en-US" altLang="en-US" sz="2200" b="1" dirty="0" err="1">
                <a:solidFill>
                  <a:srgbClr val="6600FF"/>
                </a:solidFill>
              </a:rPr>
              <a:t>côn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trùng</a:t>
            </a:r>
            <a:endParaRPr lang="en-US" altLang="en-US" sz="2200" b="1" dirty="0">
              <a:solidFill>
                <a:srgbClr val="6600FF"/>
              </a:solidFill>
            </a:endParaRPr>
          </a:p>
        </p:txBody>
      </p:sp>
      <p:sp>
        <p:nvSpPr>
          <p:cNvPr id="23" name="AutoShape 27"/>
          <p:cNvSpPr>
            <a:spLocks noChangeArrowheads="1"/>
          </p:cNvSpPr>
          <p:nvPr/>
        </p:nvSpPr>
        <p:spPr bwMode="auto">
          <a:xfrm rot="10800000">
            <a:off x="6908018" y="3027849"/>
            <a:ext cx="4191388" cy="1066800"/>
          </a:xfrm>
          <a:prstGeom prst="flowChartDocumen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0"/>
                  <a:invGamma/>
                </a:srgbClr>
              </a:gs>
            </a:gsLst>
            <a:lin ang="540000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>
            <a:outerShdw dist="71842" dir="8100000" algn="ctr" rotWithShape="0">
              <a:schemeClr val="bg1">
                <a:alpha val="50000"/>
              </a:schemeClr>
            </a:outerShdw>
          </a:effectLst>
        </p:spPr>
        <p:txBody>
          <a:bodyPr rot="10800000" wrap="none" anchor="ctr"/>
          <a:lstStyle/>
          <a:p>
            <a:pPr algn="ctr"/>
            <a:r>
              <a:rPr lang="en-US" altLang="en-US" sz="2400" b="1" dirty="0" err="1">
                <a:solidFill>
                  <a:srgbClr val="990033"/>
                </a:solidFill>
              </a:rPr>
              <a:t>Sử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dụng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xúc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giác</a:t>
            </a:r>
            <a:endParaRPr lang="en-US" altLang="en-US" sz="2400" b="1" dirty="0">
              <a:solidFill>
                <a:srgbClr val="990033"/>
              </a:solidFill>
            </a:endParaRPr>
          </a:p>
          <a:p>
            <a:pPr algn="ctr"/>
            <a:r>
              <a:rPr lang="en-US" altLang="en-US" sz="2200" b="1" dirty="0" err="1">
                <a:solidFill>
                  <a:srgbClr val="6600FF"/>
                </a:solidFill>
              </a:rPr>
              <a:t>Cảm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nhận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dễ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chịu</a:t>
            </a:r>
            <a:r>
              <a:rPr lang="en-US" altLang="en-US" sz="2200" b="1" dirty="0">
                <a:solidFill>
                  <a:srgbClr val="6600FF"/>
                </a:solidFill>
              </a:rPr>
              <a:t> do </a:t>
            </a:r>
            <a:r>
              <a:rPr lang="en-US" altLang="en-US" sz="2200" b="1" dirty="0" err="1" smtClean="0">
                <a:solidFill>
                  <a:srgbClr val="6600FF"/>
                </a:solidFill>
              </a:rPr>
              <a:t>nắng</a:t>
            </a:r>
            <a:r>
              <a:rPr lang="en-US" altLang="en-US" sz="2200" b="1" dirty="0" smtClean="0">
                <a:solidFill>
                  <a:srgbClr val="6600FF"/>
                </a:solidFill>
              </a:rPr>
              <a:t> </a:t>
            </a:r>
            <a:r>
              <a:rPr lang="en-US" altLang="en-US" sz="2200" b="1" dirty="0">
                <a:solidFill>
                  <a:srgbClr val="6600FF"/>
                </a:solidFill>
              </a:rPr>
              <a:t>, </a:t>
            </a:r>
            <a:r>
              <a:rPr lang="en-US" altLang="en-US" sz="2200" b="1" dirty="0" err="1">
                <a:solidFill>
                  <a:srgbClr val="6600FF"/>
                </a:solidFill>
              </a:rPr>
              <a:t>gió</a:t>
            </a:r>
            <a:endParaRPr lang="en-US" altLang="en-US" sz="2200" b="1" dirty="0">
              <a:solidFill>
                <a:srgbClr val="6600FF"/>
              </a:solidFill>
            </a:endParaRPr>
          </a:p>
        </p:txBody>
      </p:sp>
      <p:sp>
        <p:nvSpPr>
          <p:cNvPr id="24" name="AutoShape 28"/>
          <p:cNvSpPr>
            <a:spLocks noChangeArrowheads="1"/>
          </p:cNvSpPr>
          <p:nvPr/>
        </p:nvSpPr>
        <p:spPr bwMode="auto">
          <a:xfrm rot="10800000">
            <a:off x="6920716" y="4272449"/>
            <a:ext cx="4178689" cy="988868"/>
          </a:xfrm>
          <a:prstGeom prst="flowChartDocumen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0"/>
                  <a:invGamma/>
                </a:srgbClr>
              </a:gs>
            </a:gsLst>
            <a:lin ang="540000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>
            <a:outerShdw dist="71842" dir="8100000" algn="ctr" rotWithShape="0">
              <a:schemeClr val="bg1">
                <a:alpha val="50000"/>
              </a:schemeClr>
            </a:outerShdw>
          </a:effectLst>
        </p:spPr>
        <p:txBody>
          <a:bodyPr rot="10800000" wrap="none" anchor="ctr"/>
          <a:lstStyle/>
          <a:p>
            <a:pPr algn="ctr"/>
            <a:r>
              <a:rPr lang="en-US" altLang="en-US" sz="2400" b="1" dirty="0" err="1">
                <a:solidFill>
                  <a:srgbClr val="990033"/>
                </a:solidFill>
              </a:rPr>
              <a:t>Sử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dụng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khứu</a:t>
            </a:r>
            <a:r>
              <a:rPr lang="en-US" altLang="en-US" sz="2400" b="1" dirty="0">
                <a:solidFill>
                  <a:srgbClr val="990033"/>
                </a:solidFill>
              </a:rPr>
              <a:t> </a:t>
            </a:r>
            <a:r>
              <a:rPr lang="en-US" altLang="en-US" sz="2400" b="1" dirty="0" err="1">
                <a:solidFill>
                  <a:srgbClr val="990033"/>
                </a:solidFill>
              </a:rPr>
              <a:t>giác</a:t>
            </a:r>
            <a:endParaRPr lang="en-US" altLang="en-US" sz="2400" b="1" dirty="0">
              <a:solidFill>
                <a:srgbClr val="990033"/>
              </a:solidFill>
            </a:endParaRPr>
          </a:p>
          <a:p>
            <a:pPr algn="ctr"/>
            <a:r>
              <a:rPr lang="en-US" altLang="en-US" sz="2200" b="1" dirty="0" err="1">
                <a:solidFill>
                  <a:srgbClr val="6600FF"/>
                </a:solidFill>
              </a:rPr>
              <a:t>Mùi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thơm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cỏ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cây</a:t>
            </a:r>
            <a:r>
              <a:rPr lang="en-US" altLang="en-US" sz="2200" b="1" dirty="0">
                <a:solidFill>
                  <a:srgbClr val="6600FF"/>
                </a:solidFill>
              </a:rPr>
              <a:t> , </a:t>
            </a:r>
            <a:r>
              <a:rPr lang="en-US" altLang="en-US" sz="2200" b="1" dirty="0" err="1">
                <a:solidFill>
                  <a:srgbClr val="6600FF"/>
                </a:solidFill>
              </a:rPr>
              <a:t>hoa</a:t>
            </a:r>
            <a:r>
              <a:rPr lang="en-US" altLang="en-US" sz="2200" b="1" dirty="0">
                <a:solidFill>
                  <a:srgbClr val="6600FF"/>
                </a:solidFill>
              </a:rPr>
              <a:t> </a:t>
            </a:r>
            <a:r>
              <a:rPr lang="en-US" altLang="en-US" sz="2200" b="1" dirty="0" err="1">
                <a:solidFill>
                  <a:srgbClr val="6600FF"/>
                </a:solidFill>
              </a:rPr>
              <a:t>lá</a:t>
            </a:r>
            <a:endParaRPr lang="en-US" altLang="en-US" sz="2200" b="1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ight Arrow 31"/>
          <p:cNvSpPr/>
          <p:nvPr/>
        </p:nvSpPr>
        <p:spPr>
          <a:xfrm rot="2180974">
            <a:off x="6611986" y="3398349"/>
            <a:ext cx="940525" cy="4467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 rot="8796265">
            <a:off x="3722914" y="3385043"/>
            <a:ext cx="940525" cy="4467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 rot="16200000">
            <a:off x="5173982" y="2084997"/>
            <a:ext cx="940525" cy="4467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3550" y="138304"/>
            <a:ext cx="2560320" cy="393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F0000"/>
                </a:solidFill>
              </a:rPr>
              <a:t>TIẾNG VIỆT TIỂU HỌC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119846" y="532200"/>
            <a:ext cx="5257800" cy="129091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CCFF">
                  <a:gamma/>
                  <a:tint val="0"/>
                  <a:invGamma/>
                </a:srgbClr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0099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altLang="en-US" sz="2400" b="1" dirty="0">
              <a:solidFill>
                <a:srgbClr val="FF00FF"/>
              </a:solidFill>
            </a:endParaRPr>
          </a:p>
          <a:p>
            <a:pPr algn="ctr"/>
            <a:r>
              <a:rPr lang="en-US" altLang="en-US" sz="2400" b="1" dirty="0">
                <a:solidFill>
                  <a:srgbClr val="CC0066"/>
                </a:solidFill>
              </a:rPr>
              <a:t>SO SÁNH</a:t>
            </a:r>
          </a:p>
          <a:p>
            <a:pPr algn="ctr"/>
            <a:r>
              <a:rPr lang="en-US" altLang="en-US" sz="2400" b="1" dirty="0" err="1">
                <a:solidFill>
                  <a:srgbClr val="0000CC"/>
                </a:solidFill>
              </a:rPr>
              <a:t>Đối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chiếu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vật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miêu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tả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để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gây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thích</a:t>
            </a:r>
            <a:endParaRPr lang="en-US" altLang="en-US" sz="2400" b="1" dirty="0">
              <a:solidFill>
                <a:srgbClr val="0000CC"/>
              </a:solidFill>
            </a:endParaRPr>
          </a:p>
          <a:p>
            <a:pPr algn="ctr"/>
            <a:r>
              <a:rPr lang="en-US" altLang="en-US" sz="2400" b="1" dirty="0" err="1">
                <a:solidFill>
                  <a:srgbClr val="0000CC"/>
                </a:solidFill>
              </a:rPr>
              <a:t>thú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vị</a:t>
            </a:r>
            <a:r>
              <a:rPr lang="en-US" altLang="en-US" sz="2400" b="1" dirty="0">
                <a:solidFill>
                  <a:srgbClr val="0000CC"/>
                </a:solidFill>
              </a:rPr>
              <a:t>, </a:t>
            </a:r>
            <a:r>
              <a:rPr lang="en-US" altLang="en-US" sz="2400" b="1" dirty="0" err="1">
                <a:solidFill>
                  <a:srgbClr val="0000CC"/>
                </a:solidFill>
              </a:rPr>
              <a:t>bất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ngờ</a:t>
            </a:r>
            <a:endParaRPr lang="en-US" altLang="en-US" sz="2400" b="1" dirty="0">
              <a:solidFill>
                <a:srgbClr val="0000CC"/>
              </a:solidFill>
            </a:endParaRPr>
          </a:p>
          <a:p>
            <a:pPr algn="ctr"/>
            <a:endParaRPr lang="en-US" altLang="en-US" sz="2400" b="1" dirty="0">
              <a:solidFill>
                <a:srgbClr val="0000CC"/>
              </a:solidFill>
            </a:endParaRPr>
          </a:p>
        </p:txBody>
      </p:sp>
      <p:sp>
        <p:nvSpPr>
          <p:cNvPr id="18" name="AutoShape 10"/>
          <p:cNvSpPr>
            <a:spLocks noChangeArrowheads="1"/>
          </p:cNvSpPr>
          <p:nvPr/>
        </p:nvSpPr>
        <p:spPr bwMode="auto">
          <a:xfrm>
            <a:off x="7337582" y="3753238"/>
            <a:ext cx="4110881" cy="2400300"/>
          </a:xfrm>
          <a:prstGeom prst="roundRect">
            <a:avLst>
              <a:gd name="adj" fmla="val 22917"/>
            </a:avLst>
          </a:prstGeom>
          <a:gradFill rotWithShape="1">
            <a:gsLst>
              <a:gs pos="0">
                <a:srgbClr val="CCFFFF">
                  <a:gamma/>
                  <a:tint val="0"/>
                  <a:invGamma/>
                </a:srgbClr>
              </a:gs>
              <a:gs pos="100000">
                <a:srgbClr val="CC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0099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 dirty="0">
                <a:solidFill>
                  <a:srgbClr val="CC0066"/>
                </a:solidFill>
              </a:rPr>
              <a:t>NHÂN HÓA</a:t>
            </a:r>
          </a:p>
          <a:p>
            <a:r>
              <a:rPr lang="en-US" altLang="en-US" sz="2400" b="1" dirty="0" err="1">
                <a:solidFill>
                  <a:srgbClr val="0000CC"/>
                </a:solidFill>
              </a:rPr>
              <a:t>Gọi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vật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như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gọi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người</a:t>
            </a:r>
            <a:r>
              <a:rPr lang="en-US" altLang="en-US" sz="2400" b="1" dirty="0">
                <a:solidFill>
                  <a:srgbClr val="0000CC"/>
                </a:solidFill>
              </a:rPr>
              <a:t>, </a:t>
            </a:r>
            <a:r>
              <a:rPr lang="en-US" altLang="en-US" sz="2400" b="1" dirty="0" err="1">
                <a:solidFill>
                  <a:srgbClr val="0000CC"/>
                </a:solidFill>
              </a:rPr>
              <a:t>lấy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đặc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endParaRPr lang="en-US" altLang="en-US" sz="2400" b="1" dirty="0" smtClean="0">
              <a:solidFill>
                <a:srgbClr val="0000CC"/>
              </a:solidFill>
            </a:endParaRPr>
          </a:p>
          <a:p>
            <a:r>
              <a:rPr lang="en-US" altLang="en-US" sz="2400" b="1" dirty="0" err="1" smtClean="0">
                <a:solidFill>
                  <a:srgbClr val="0000CC"/>
                </a:solidFill>
              </a:rPr>
              <a:t>điểm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và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hoạt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động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của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người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</a:p>
          <a:p>
            <a:r>
              <a:rPr lang="en-US" altLang="en-US" sz="2400" b="1" dirty="0" err="1" smtClean="0">
                <a:solidFill>
                  <a:srgbClr val="0000CC"/>
                </a:solidFill>
              </a:rPr>
              <a:t>gắn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cho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vật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tả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trở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nên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gần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gũi</a:t>
            </a:r>
            <a:r>
              <a:rPr lang="en-US" altLang="en-US" sz="2400" b="1" dirty="0">
                <a:solidFill>
                  <a:srgbClr val="0000CC"/>
                </a:solidFill>
              </a:rPr>
              <a:t>, </a:t>
            </a:r>
          </a:p>
          <a:p>
            <a:r>
              <a:rPr lang="en-US" altLang="en-US" sz="2400" b="1" dirty="0" err="1">
                <a:solidFill>
                  <a:srgbClr val="0000CC"/>
                </a:solidFill>
              </a:rPr>
              <a:t>đáng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yêu</a:t>
            </a:r>
            <a:endParaRPr lang="en-US" altLang="en-US" sz="2400" b="1" dirty="0">
              <a:solidFill>
                <a:srgbClr val="0000CC"/>
              </a:solidFill>
            </a:endParaRPr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3925419" y="2394218"/>
            <a:ext cx="3429000" cy="1852749"/>
            <a:chOff x="1989" y="1644"/>
            <a:chExt cx="1833" cy="1044"/>
          </a:xfrm>
        </p:grpSpPr>
        <p:grpSp>
          <p:nvGrpSpPr>
            <p:cNvPr id="7" name="Group 12"/>
            <p:cNvGrpSpPr>
              <a:grpSpLocks/>
            </p:cNvGrpSpPr>
            <p:nvPr/>
          </p:nvGrpSpPr>
          <p:grpSpPr bwMode="auto">
            <a:xfrm>
              <a:off x="2154" y="1644"/>
              <a:ext cx="1494" cy="1044"/>
              <a:chOff x="2016" y="1920"/>
              <a:chExt cx="1680" cy="1680"/>
            </a:xfrm>
          </p:grpSpPr>
          <p:sp>
            <p:nvSpPr>
              <p:cNvPr id="10" name="Freeform 1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CC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Oval 13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CC66"/>
                  </a:gs>
                  <a:gs pos="100000">
                    <a:srgbClr val="FFCC66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" name="Text Box 15"/>
            <p:cNvSpPr txBox="1">
              <a:spLocks noChangeArrowheads="1"/>
            </p:cNvSpPr>
            <p:nvPr/>
          </p:nvSpPr>
          <p:spPr bwMode="gray">
            <a:xfrm>
              <a:off x="1989" y="1766"/>
              <a:ext cx="1833" cy="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en-US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rPr>
                <a:t>SỬ DỤNG</a:t>
              </a:r>
            </a:p>
            <a:p>
              <a:pPr algn="ctr" eaLnBrk="0" hangingPunct="0"/>
              <a:r>
                <a:rPr lang="en-US" altLang="en-US" sz="2800" b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rPr>
                <a:t>NGHỆ THUẬT </a:t>
              </a:r>
              <a:endPara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endParaRPr>
            </a:p>
            <a:p>
              <a:pPr algn="ctr" eaLnBrk="0" hangingPunct="0"/>
              <a:r>
                <a:rPr lang="en-US" altLang="en-US" sz="2800" b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rPr>
                <a:t>TU TỪ</a:t>
              </a:r>
            </a:p>
          </p:txBody>
        </p:sp>
      </p:grp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326157" y="3753238"/>
            <a:ext cx="3788228" cy="2438400"/>
          </a:xfrm>
          <a:prstGeom prst="roundRect">
            <a:avLst>
              <a:gd name="adj" fmla="val 32468"/>
            </a:avLst>
          </a:prstGeom>
          <a:gradFill rotWithShape="1">
            <a:gsLst>
              <a:gs pos="0">
                <a:srgbClr val="CCFFFF">
                  <a:gamma/>
                  <a:tint val="0"/>
                  <a:invGamma/>
                </a:srgbClr>
              </a:gs>
              <a:gs pos="100000">
                <a:srgbClr val="CC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0099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altLang="en-US" sz="2400" b="1" dirty="0">
                <a:solidFill>
                  <a:srgbClr val="CC0066"/>
                </a:solidFill>
              </a:rPr>
              <a:t>SO SÁNH </a:t>
            </a:r>
            <a:r>
              <a:rPr lang="en-US" altLang="en-US" sz="2400" b="1" dirty="0" smtClean="0">
                <a:solidFill>
                  <a:srgbClr val="CC0066"/>
                </a:solidFill>
              </a:rPr>
              <a:t>&amp; NHÂN HÓA</a:t>
            </a:r>
          </a:p>
          <a:p>
            <a:r>
              <a:rPr lang="en-US" altLang="en-US" sz="2400" b="1" dirty="0" err="1" smtClean="0">
                <a:solidFill>
                  <a:srgbClr val="0000CC"/>
                </a:solidFill>
              </a:rPr>
              <a:t>Dùng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2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biện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pháp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tu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từ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này</a:t>
            </a:r>
            <a:endParaRPr lang="en-US" altLang="en-US" sz="2400" b="1" dirty="0" smtClean="0">
              <a:solidFill>
                <a:srgbClr val="0000CC"/>
              </a:solidFill>
            </a:endParaRPr>
          </a:p>
          <a:p>
            <a:r>
              <a:rPr lang="en-US" altLang="en-US" sz="2400" b="1" dirty="0" err="1" smtClean="0">
                <a:solidFill>
                  <a:srgbClr val="0000CC"/>
                </a:solidFill>
              </a:rPr>
              <a:t>vật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trở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nên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gần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gũi</a:t>
            </a:r>
            <a:r>
              <a:rPr lang="en-US" altLang="en-US" sz="2400" b="1" dirty="0">
                <a:solidFill>
                  <a:srgbClr val="0000CC"/>
                </a:solidFill>
              </a:rPr>
              <a:t>, </a:t>
            </a:r>
            <a:r>
              <a:rPr lang="en-US" altLang="en-US" sz="2400" b="1" dirty="0" err="1">
                <a:solidFill>
                  <a:srgbClr val="0000CC"/>
                </a:solidFill>
              </a:rPr>
              <a:t>đáng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endParaRPr lang="en-US" altLang="en-US" sz="2400" b="1" dirty="0" smtClean="0">
              <a:solidFill>
                <a:srgbClr val="0000CC"/>
              </a:solidFill>
            </a:endParaRPr>
          </a:p>
          <a:p>
            <a:r>
              <a:rPr lang="en-US" altLang="en-US" sz="2400" b="1" dirty="0" err="1" smtClean="0">
                <a:solidFill>
                  <a:srgbClr val="0000CC"/>
                </a:solidFill>
              </a:rPr>
              <a:t>yêu</a:t>
            </a:r>
            <a:endParaRPr lang="en-US" altLang="en-US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F95D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3550" y="138304"/>
            <a:ext cx="2560320" cy="393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F0000"/>
                </a:solidFill>
              </a:rPr>
              <a:t>TIẾNG VIỆT TIỂU HỌC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760" y="2214401"/>
            <a:ext cx="11376074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DẠY HỌC PHÂN MÔN</a:t>
            </a:r>
          </a:p>
          <a:p>
            <a:pPr algn="ctr"/>
            <a:r>
              <a:rPr lang="en-US" sz="8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TẬP ĐỌC</a:t>
            </a:r>
            <a:endParaRPr lang="en-US" sz="8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7930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971</Words>
  <Application>Microsoft Office PowerPoint</Application>
  <PresentationFormat>Custom</PresentationFormat>
  <Paragraphs>139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ỦY BAN NHÂN DÂN QUẬN BÌNH THẠNH PHÒNG GIÁO DỤC VÀ ĐÀO TẠO</vt:lpstr>
      <vt:lpstr>TIẾNG VIỆT TIỂU HỌC</vt:lpstr>
      <vt:lpstr>TIẾNG VIỆT TIỂU HỌC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ỦY BAN NHÂN DÂN QUẬN BÌNH THẠNH PHÒNG GIÁO DỤC VÀ ĐÀO TẠO</dc:title>
  <dc:creator>Admin</dc:creator>
  <cp:lastModifiedBy>HUU LUAN</cp:lastModifiedBy>
  <cp:revision>40</cp:revision>
  <dcterms:created xsi:type="dcterms:W3CDTF">2019-11-04T09:11:41Z</dcterms:created>
  <dcterms:modified xsi:type="dcterms:W3CDTF">2019-11-27T02:21:59Z</dcterms:modified>
</cp:coreProperties>
</file>